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6"/>
  </p:notesMasterIdLst>
  <p:handoutMasterIdLst>
    <p:handoutMasterId r:id="rId17"/>
  </p:handoutMasterIdLst>
  <p:sldIdLst>
    <p:sldId id="512" r:id="rId2"/>
    <p:sldId id="523" r:id="rId3"/>
    <p:sldId id="539" r:id="rId4"/>
    <p:sldId id="538" r:id="rId5"/>
    <p:sldId id="537" r:id="rId6"/>
    <p:sldId id="540" r:id="rId7"/>
    <p:sldId id="545" r:id="rId8"/>
    <p:sldId id="542" r:id="rId9"/>
    <p:sldId id="639" r:id="rId10"/>
    <p:sldId id="646" r:id="rId11"/>
    <p:sldId id="650" r:id="rId12"/>
    <p:sldId id="629" r:id="rId13"/>
    <p:sldId id="638" r:id="rId14"/>
    <p:sldId id="645" r:id="rId15"/>
  </p:sldIdLst>
  <p:sldSz cx="12192000" cy="6858000"/>
  <p:notesSz cx="7099300" cy="10236200"/>
  <p:custShowLst>
    <p:custShow name="Arbeitnehmer" id="0">
      <p:sldLst/>
    </p:custShow>
    <p:custShow name="Steuererträge" id="1">
      <p:sldLst/>
    </p:custShow>
    <p:custShow name="Eintieg Titelseite" id="2">
      <p:sldLst/>
    </p:custShow>
    <p:custShow name="alle" id="3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orient="horz" pos="152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2931" userDrawn="1">
          <p15:clr>
            <a:srgbClr val="A4A3A4"/>
          </p15:clr>
        </p15:guide>
        <p15:guide id="7" orient="horz" pos="1842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pos="564" userDrawn="1">
          <p15:clr>
            <a:srgbClr val="A4A3A4"/>
          </p15:clr>
        </p15:guide>
        <p15:guide id="10" pos="73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1">
          <p15:clr>
            <a:srgbClr val="A4A3A4"/>
          </p15:clr>
        </p15:guide>
        <p15:guide id="2" pos="4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CCC"/>
    <a:srgbClr val="FFF7E9"/>
    <a:srgbClr val="D12F52"/>
    <a:srgbClr val="FFE7BD"/>
    <a:srgbClr val="FFCC00"/>
    <a:srgbClr val="000000"/>
    <a:srgbClr val="494949"/>
    <a:srgbClr val="66B4E4"/>
    <a:srgbClr val="FDCFF1"/>
    <a:srgbClr val="79D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3314" autoAdjust="0"/>
  </p:normalViewPr>
  <p:slideViewPr>
    <p:cSldViewPr>
      <p:cViewPr varScale="1">
        <p:scale>
          <a:sx n="140" d="100"/>
          <a:sy n="140" d="100"/>
        </p:scale>
        <p:origin x="792" y="132"/>
      </p:cViewPr>
      <p:guideLst>
        <p:guide orient="horz" pos="1117"/>
        <p:guide orient="horz" pos="4020"/>
        <p:guide orient="horz" pos="4201"/>
        <p:guide orient="horz" pos="1525"/>
        <p:guide orient="horz" pos="4065"/>
        <p:guide orient="horz" pos="2931"/>
        <p:guide orient="horz" pos="1842"/>
        <p:guide orient="horz" pos="482"/>
        <p:guide pos="564"/>
        <p:guide pos="7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9" d="100"/>
          <a:sy n="69" d="100"/>
        </p:scale>
        <p:origin x="3024" y="78"/>
      </p:cViewPr>
      <p:guideLst>
        <p:guide orient="horz" pos="2941"/>
        <p:guide pos="4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363" cy="5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91" tIns="47145" rIns="94291" bIns="47145" numCol="1" anchor="t" anchorCtr="0" compatLnSpc="1">
            <a:prstTxWarp prst="textNoShape">
              <a:avLst/>
            </a:prstTxWarp>
          </a:bodyPr>
          <a:lstStyle>
            <a:lvl1pPr defTabSz="942244">
              <a:defRPr sz="1200">
                <a:latin typeface="Tw Cen MT" pitchFamily="34" charset="0"/>
              </a:defRPr>
            </a:lvl1pPr>
          </a:lstStyle>
          <a:p>
            <a:endParaRPr lang="de-CH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2"/>
            <a:ext cx="3076363" cy="5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91" tIns="47145" rIns="94291" bIns="47145" numCol="1" anchor="t" anchorCtr="0" compatLnSpc="1">
            <a:prstTxWarp prst="textNoShape">
              <a:avLst/>
            </a:prstTxWarp>
          </a:bodyPr>
          <a:lstStyle>
            <a:lvl1pPr algn="r" defTabSz="942244">
              <a:defRPr sz="1200">
                <a:latin typeface="Tw Cen MT" pitchFamily="34" charset="0"/>
              </a:defRPr>
            </a:lvl1pPr>
          </a:lstStyle>
          <a:p>
            <a:fld id="{02C9CD10-749C-4F11-9F1D-C489427C8370}" type="datetimeFigureOut">
              <a:rPr lang="de-CH"/>
              <a:pPr/>
              <a:t>16.11.2022</a:t>
            </a:fld>
            <a:endParaRPr lang="de-CH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662"/>
            <a:ext cx="3076363" cy="51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91" tIns="47145" rIns="94291" bIns="47145" numCol="1" anchor="b" anchorCtr="0" compatLnSpc="1">
            <a:prstTxWarp prst="textNoShape">
              <a:avLst/>
            </a:prstTxWarp>
          </a:bodyPr>
          <a:lstStyle>
            <a:lvl1pPr defTabSz="942244">
              <a:defRPr sz="1200">
                <a:latin typeface="Tw Cen MT" pitchFamily="34" charset="0"/>
              </a:defRPr>
            </a:lvl1pPr>
          </a:lstStyle>
          <a:p>
            <a:endParaRPr lang="de-CH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2662"/>
            <a:ext cx="3076363" cy="51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91" tIns="47145" rIns="94291" bIns="47145" numCol="1" anchor="b" anchorCtr="0" compatLnSpc="1">
            <a:prstTxWarp prst="textNoShape">
              <a:avLst/>
            </a:prstTxWarp>
          </a:bodyPr>
          <a:lstStyle>
            <a:lvl1pPr algn="r" defTabSz="942244">
              <a:defRPr sz="1200">
                <a:latin typeface="Tw Cen MT" pitchFamily="34" charset="0"/>
              </a:defRPr>
            </a:lvl1pPr>
          </a:lstStyle>
          <a:p>
            <a:fld id="{782413F6-CB3E-4F75-BF92-ADC1D7D2E81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0161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363" cy="5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6" tIns="47363" rIns="94726" bIns="473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</a:defRPr>
            </a:lvl1pPr>
          </a:lstStyle>
          <a:p>
            <a:endParaRPr lang="de-CH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2"/>
            <a:ext cx="3076363" cy="5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6" tIns="47363" rIns="94726" bIns="473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fld id="{5AD89A99-900D-4080-A7B4-49494DD419FA}" type="datetimeFigureOut">
              <a:rPr lang="de-CH"/>
              <a:pPr/>
              <a:t>16.11.2022</a:t>
            </a:fld>
            <a:endParaRPr lang="de-CH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592138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4615" y="4598802"/>
            <a:ext cx="5944021" cy="504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6" tIns="47363" rIns="94726" bIns="47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662"/>
            <a:ext cx="3076363" cy="51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6" tIns="47363" rIns="94726" bIns="473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</a:defRPr>
            </a:lvl1pPr>
          </a:lstStyle>
          <a:p>
            <a:endParaRPr lang="de-CH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2662"/>
            <a:ext cx="3076363" cy="51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6" tIns="47363" rIns="94726" bIns="473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fld id="{A7910622-79D0-449F-B5A8-F70668EBBFE4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02530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8288" lvl="1" indent="0">
              <a:buNone/>
              <a:tabLst>
                <a:tab pos="566738" algn="l"/>
              </a:tabLst>
            </a:pP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Einzelthemen / Ziele haben Einfluss auf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Strassenraumgestaltung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und angrenzende Bebauung, koordiniertes Vorgehen erforderlich</a:t>
            </a:r>
          </a:p>
          <a:p>
            <a:pPr marL="268288" lvl="1" indent="0">
              <a:buNone/>
              <a:tabLst>
                <a:tab pos="566738" algn="l"/>
              </a:tabLst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6C2E72C-19EE-40D6-85B3-0177921D5350}" type="datetime1">
              <a:rPr lang="de-CH" smtClean="0"/>
              <a:t>16.11.2022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10622-79D0-449F-B5A8-F70668EBBFE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629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3430800"/>
            <a:ext cx="12192000" cy="17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2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6473" y="3630368"/>
            <a:ext cx="11166763" cy="683346"/>
          </a:xfrm>
          <a:prstGeom prst="rect">
            <a:avLst/>
          </a:prstGeom>
        </p:spPr>
        <p:txBody>
          <a:bodyPr anchor="b"/>
          <a:lstStyle>
            <a:lvl1pPr algn="l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MIT KLICK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6471" y="4255698"/>
            <a:ext cx="11166764" cy="645319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mit Klick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45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dirty="0"/>
              <a:t>Klicken Sie hier, um ein Bild auszuwählen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8" y="5559041"/>
            <a:ext cx="992667" cy="1048702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CH" dirty="0"/>
              <a:t>09.11.2022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75920" y="6381329"/>
            <a:ext cx="1440160" cy="312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de-CH" dirty="0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7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Kap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6472" y="1354285"/>
            <a:ext cx="11166763" cy="68334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mit Klick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6470" y="2117874"/>
            <a:ext cx="11166763" cy="645319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mit Klick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081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7051" y="1684338"/>
            <a:ext cx="11165416" cy="4495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526474" y="6180138"/>
            <a:ext cx="5877983" cy="2289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CH" dirty="0"/>
              <a:t>09.11.2022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75920" y="6381329"/>
            <a:ext cx="1440160" cy="312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de-CH" dirty="0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D340CA-BF0F-4C45-A2DC-FFB0F174C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8" y="5559041"/>
            <a:ext cx="992667" cy="10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CH" dirty="0"/>
              <a:t>09.11.2022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75920" y="6381329"/>
            <a:ext cx="1440160" cy="312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de-CH" dirty="0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9ACC4C-323E-463A-89D9-29BAF78D4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8" y="5559041"/>
            <a:ext cx="992667" cy="10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474" y="1496290"/>
            <a:ext cx="5511029" cy="399054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Inhaltsplatzhalter 2"/>
          <p:cNvSpPr>
            <a:spLocks noGrp="1"/>
          </p:cNvSpPr>
          <p:nvPr>
            <p:ph idx="13"/>
          </p:nvPr>
        </p:nvSpPr>
        <p:spPr>
          <a:xfrm>
            <a:off x="6182208" y="1496291"/>
            <a:ext cx="5511029" cy="399054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CH" dirty="0"/>
              <a:t>09.11.2022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75920" y="6381329"/>
            <a:ext cx="1440160" cy="312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de-CH" dirty="0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DD12D5-BF68-470C-8D33-588496EAD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8" y="5559041"/>
            <a:ext cx="992667" cy="10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9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7051" y="5013326"/>
            <a:ext cx="11165416" cy="13954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486886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CH" dirty="0"/>
              <a:t>09.11.2022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75920" y="6381329"/>
            <a:ext cx="1440160" cy="312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de-CH" dirty="0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0D1BC47-9277-480C-9C04-D44772A26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8" y="5559041"/>
            <a:ext cx="992667" cy="10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3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473" y="1496291"/>
            <a:ext cx="11166763" cy="4819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6473" y="170728"/>
            <a:ext cx="11166763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CH" dirty="0"/>
              <a:t>09.11.2022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75920" y="6381329"/>
            <a:ext cx="1440160" cy="312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de-CH" dirty="0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10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traße, draußen, Gebäude enthält.&#10;&#10;Automatisch generierte Beschreibung">
            <a:extLst>
              <a:ext uri="{FF2B5EF4-FFF2-40B4-BE49-F238E27FC236}">
                <a16:creationId xmlns:a16="http://schemas.microsoft.com/office/drawing/2014/main" id="{B23B38F8-B070-AC67-6EB3-76365DC15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6" y="5518"/>
            <a:ext cx="3672000" cy="1708982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Zentrumsplanung </a:t>
            </a:r>
            <a:r>
              <a:rPr lang="de-CH" sz="4000" dirty="0" err="1"/>
              <a:t>neuheim</a:t>
            </a:r>
            <a:endParaRPr lang="de-CH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Informationsveranstaltung, 9. November 2022</a:t>
            </a:r>
          </a:p>
        </p:txBody>
      </p:sp>
      <p:pic>
        <p:nvPicPr>
          <p:cNvPr id="2" name="Grafik 1" descr="Ein Bild, das Gras, draußen, Gebäude, Haus enthält.&#10;&#10;Automatisch generierte Beschreibung">
            <a:extLst>
              <a:ext uri="{FF2B5EF4-FFF2-40B4-BE49-F238E27FC236}">
                <a16:creationId xmlns:a16="http://schemas.microsoft.com/office/drawing/2014/main" id="{5F4BF3C4-3728-385C-416C-008163376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580" y="1734845"/>
            <a:ext cx="3672668" cy="1694155"/>
          </a:xfrm>
          <a:prstGeom prst="rect">
            <a:avLst/>
          </a:prstGeom>
        </p:spPr>
      </p:pic>
      <p:pic>
        <p:nvPicPr>
          <p:cNvPr id="3" name="Bildplatzhalter 15">
            <a:extLst>
              <a:ext uri="{FF2B5EF4-FFF2-40B4-BE49-F238E27FC236}">
                <a16:creationId xmlns:a16="http://schemas.microsoft.com/office/drawing/2014/main" id="{7E002A6C-C2AC-1562-34B6-1B1A87BB99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0184" y="0"/>
            <a:ext cx="3741816" cy="3429000"/>
          </a:xfrm>
          <a:prstGeom prst="rect">
            <a:avLst/>
          </a:prstGeom>
        </p:spPr>
      </p:pic>
      <p:pic>
        <p:nvPicPr>
          <p:cNvPr id="4" name="Grafik 3" descr="Ein Bild, das Gebäude, draußen, Haus, Straße enthält.&#10;&#10;Automatisch generierte Beschreibung">
            <a:extLst>
              <a:ext uri="{FF2B5EF4-FFF2-40B4-BE49-F238E27FC236}">
                <a16:creationId xmlns:a16="http://schemas.microsoft.com/office/drawing/2014/main" id="{AED11EFB-809D-D277-5EF2-46AB78C87F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511824" cy="34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Nach Annahme des Kredits wären ab Januar 2023 folgende Meilensteine vorgesehen: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Zusammenstellung Raumprogramm (ca. 3 Monate)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Zusammenstellung des Beurteilungsgremiums (Fach- und Sachexperten / weitere Experten wie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bsp.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involvierte Grundeigentümer oder kantonale Amtsstellen (ca. 1 Monat)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Wahl der teilnehmenden Büros/Teams (ca. 1 Monat)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Durchführung Studienauftrag mit Zwischen- und Schlussbesprechung mit den teilzunehmenden Teams und dem Beurteilungsgremium (ca. 7 Monate)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5. Beurteilung der Projektstudien und Empfehlung über das weitere Vorgehen (Beurteilungsgremium / Gemeinderat)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6. Information der Bevölkerung über die Resultate des Studienauftrags / öffentliche Ausstellung der Projektstudien / weiteres Vorgehen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F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52AEBD-E899-3CF8-AD59-E5ED9ED5268F}"/>
              </a:ext>
            </a:extLst>
          </p:cNvPr>
          <p:cNvSpPr txBox="1"/>
          <p:nvPr/>
        </p:nvSpPr>
        <p:spPr>
          <a:xfrm>
            <a:off x="499533" y="5357827"/>
            <a:ext cx="10060963" cy="400110"/>
          </a:xfrm>
          <a:prstGeom prst="rect">
            <a:avLst/>
          </a:prstGeom>
          <a:solidFill>
            <a:srgbClr val="008270"/>
          </a:solidFill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Studienauftrag bildet Basis für Bebauungsplan und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anschliessende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etappierbare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Umsetzung</a:t>
            </a:r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Möglicher Ablauf Studienauftrag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8C230FB3-268E-2EB6-3F1E-D65F17B91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</p:spTree>
    <p:extLst>
      <p:ext uri="{BB962C8B-B14F-4D97-AF65-F5344CB8AC3E}">
        <p14:creationId xmlns:p14="http://schemas.microsoft.com/office/powerpoint/2010/main" val="36102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Ausblick nach Studienauftrag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>
              <a:buClrTx/>
              <a:buSzTx/>
              <a:buNone/>
              <a:tabLst/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Ergebnis Studienauftrag als Basis für Bebauungsplan und verschiedene Projekte</a:t>
            </a: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8C230FB3-268E-2EB6-3F1E-D65F17B91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  <p:pic>
        <p:nvPicPr>
          <p:cNvPr id="96" name="Grafik 95">
            <a:extLst>
              <a:ext uri="{FF2B5EF4-FFF2-40B4-BE49-F238E27FC236}">
                <a16:creationId xmlns:a16="http://schemas.microsoft.com/office/drawing/2014/main" id="{8BC10E13-DF84-CE14-0C33-51B12802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384" y="2288369"/>
            <a:ext cx="5060401" cy="3732919"/>
          </a:xfrm>
          <a:prstGeom prst="rect">
            <a:avLst/>
          </a:prstGeom>
        </p:spPr>
      </p:pic>
      <p:sp>
        <p:nvSpPr>
          <p:cNvPr id="103" name="Freihandform: Form 102">
            <a:extLst>
              <a:ext uri="{FF2B5EF4-FFF2-40B4-BE49-F238E27FC236}">
                <a16:creationId xmlns:a16="http://schemas.microsoft.com/office/drawing/2014/main" id="{5E8A4CB2-1A47-03B3-C231-B2E2990D45E8}"/>
              </a:ext>
            </a:extLst>
          </p:cNvPr>
          <p:cNvSpPr/>
          <p:nvPr/>
        </p:nvSpPr>
        <p:spPr>
          <a:xfrm>
            <a:off x="2571554" y="3158381"/>
            <a:ext cx="1250989" cy="2260755"/>
          </a:xfrm>
          <a:custGeom>
            <a:avLst/>
            <a:gdLst>
              <a:gd name="connsiteX0" fmla="*/ 33659 w 2490758"/>
              <a:gd name="connsiteY0" fmla="*/ 84147 h 2260755"/>
              <a:gd name="connsiteX1" fmla="*/ 488054 w 2490758"/>
              <a:gd name="connsiteY1" fmla="*/ 22439 h 2260755"/>
              <a:gd name="connsiteX2" fmla="*/ 684398 w 2490758"/>
              <a:gd name="connsiteY2" fmla="*/ 0 h 2260755"/>
              <a:gd name="connsiteX3" fmla="*/ 858302 w 2490758"/>
              <a:gd name="connsiteY3" fmla="*/ 56098 h 2260755"/>
              <a:gd name="connsiteX4" fmla="*/ 970498 w 2490758"/>
              <a:gd name="connsiteY4" fmla="*/ 185123 h 2260755"/>
              <a:gd name="connsiteX5" fmla="*/ 1032206 w 2490758"/>
              <a:gd name="connsiteY5" fmla="*/ 538542 h 2260755"/>
              <a:gd name="connsiteX6" fmla="*/ 1071475 w 2490758"/>
              <a:gd name="connsiteY6" fmla="*/ 1093914 h 2260755"/>
              <a:gd name="connsiteX7" fmla="*/ 1155622 w 2490758"/>
              <a:gd name="connsiteY7" fmla="*/ 1660505 h 2260755"/>
              <a:gd name="connsiteX8" fmla="*/ 1250989 w 2490758"/>
              <a:gd name="connsiteY8" fmla="*/ 1912947 h 2260755"/>
              <a:gd name="connsiteX9" fmla="*/ 1430503 w 2490758"/>
              <a:gd name="connsiteY9" fmla="*/ 1862458 h 2260755"/>
              <a:gd name="connsiteX10" fmla="*/ 1750263 w 2490758"/>
              <a:gd name="connsiteY10" fmla="*/ 1688554 h 2260755"/>
              <a:gd name="connsiteX11" fmla="*/ 2142950 w 2490758"/>
              <a:gd name="connsiteY11" fmla="*/ 1290257 h 2260755"/>
              <a:gd name="connsiteX12" fmla="*/ 2316854 w 2490758"/>
              <a:gd name="connsiteY12" fmla="*/ 1065865 h 2260755"/>
              <a:gd name="connsiteX13" fmla="*/ 2490758 w 2490758"/>
              <a:gd name="connsiteY13" fmla="*/ 1133182 h 2260755"/>
              <a:gd name="connsiteX14" fmla="*/ 1884898 w 2490758"/>
              <a:gd name="connsiteY14" fmla="*/ 1772701 h 2260755"/>
              <a:gd name="connsiteX15" fmla="*/ 1553919 w 2490758"/>
              <a:gd name="connsiteY15" fmla="*/ 1985874 h 2260755"/>
              <a:gd name="connsiteX16" fmla="*/ 942449 w 2490758"/>
              <a:gd name="connsiteY16" fmla="*/ 2154169 h 2260755"/>
              <a:gd name="connsiteX17" fmla="*/ 431956 w 2490758"/>
              <a:gd name="connsiteY17" fmla="*/ 2170998 h 2260755"/>
              <a:gd name="connsiteX18" fmla="*/ 50488 w 2490758"/>
              <a:gd name="connsiteY18" fmla="*/ 2260755 h 2260755"/>
              <a:gd name="connsiteX19" fmla="*/ 39269 w 2490758"/>
              <a:gd name="connsiteY19" fmla="*/ 1991484 h 2260755"/>
              <a:gd name="connsiteX20" fmla="*/ 431956 w 2490758"/>
              <a:gd name="connsiteY20" fmla="*/ 2025143 h 2260755"/>
              <a:gd name="connsiteX21" fmla="*/ 802204 w 2490758"/>
              <a:gd name="connsiteY21" fmla="*/ 1946606 h 2260755"/>
              <a:gd name="connsiteX22" fmla="*/ 931229 w 2490758"/>
              <a:gd name="connsiteY22" fmla="*/ 1828800 h 2260755"/>
              <a:gd name="connsiteX23" fmla="*/ 858302 w 2490758"/>
              <a:gd name="connsiteY23" fmla="*/ 1593187 h 2260755"/>
              <a:gd name="connsiteX24" fmla="*/ 858302 w 2490758"/>
              <a:gd name="connsiteY24" fmla="*/ 1542699 h 2260755"/>
              <a:gd name="connsiteX25" fmla="*/ 819033 w 2490758"/>
              <a:gd name="connsiteY25" fmla="*/ 1110743 h 2260755"/>
              <a:gd name="connsiteX26" fmla="*/ 813423 w 2490758"/>
              <a:gd name="connsiteY26" fmla="*/ 690007 h 2260755"/>
              <a:gd name="connsiteX27" fmla="*/ 757325 w 2490758"/>
              <a:gd name="connsiteY27" fmla="*/ 342198 h 2260755"/>
              <a:gd name="connsiteX28" fmla="*/ 645129 w 2490758"/>
              <a:gd name="connsiteY28" fmla="*/ 213173 h 2260755"/>
              <a:gd name="connsiteX29" fmla="*/ 314150 w 2490758"/>
              <a:gd name="connsiteY29" fmla="*/ 235612 h 2260755"/>
              <a:gd name="connsiteX30" fmla="*/ 0 w 2490758"/>
              <a:gd name="connsiteY30" fmla="*/ 342198 h 2260755"/>
              <a:gd name="connsiteX31" fmla="*/ 33659 w 2490758"/>
              <a:gd name="connsiteY31" fmla="*/ 84147 h 2260755"/>
              <a:gd name="connsiteX0" fmla="*/ 33659 w 2490758"/>
              <a:gd name="connsiteY0" fmla="*/ 84147 h 2260755"/>
              <a:gd name="connsiteX1" fmla="*/ 488054 w 2490758"/>
              <a:gd name="connsiteY1" fmla="*/ 22439 h 2260755"/>
              <a:gd name="connsiteX2" fmla="*/ 684398 w 2490758"/>
              <a:gd name="connsiteY2" fmla="*/ 0 h 2260755"/>
              <a:gd name="connsiteX3" fmla="*/ 858302 w 2490758"/>
              <a:gd name="connsiteY3" fmla="*/ 56098 h 2260755"/>
              <a:gd name="connsiteX4" fmla="*/ 970498 w 2490758"/>
              <a:gd name="connsiteY4" fmla="*/ 185123 h 2260755"/>
              <a:gd name="connsiteX5" fmla="*/ 1032206 w 2490758"/>
              <a:gd name="connsiteY5" fmla="*/ 538542 h 2260755"/>
              <a:gd name="connsiteX6" fmla="*/ 1071475 w 2490758"/>
              <a:gd name="connsiteY6" fmla="*/ 1093914 h 2260755"/>
              <a:gd name="connsiteX7" fmla="*/ 1155622 w 2490758"/>
              <a:gd name="connsiteY7" fmla="*/ 1660505 h 2260755"/>
              <a:gd name="connsiteX8" fmla="*/ 1250989 w 2490758"/>
              <a:gd name="connsiteY8" fmla="*/ 1912947 h 2260755"/>
              <a:gd name="connsiteX9" fmla="*/ 1430503 w 2490758"/>
              <a:gd name="connsiteY9" fmla="*/ 1862458 h 2260755"/>
              <a:gd name="connsiteX10" fmla="*/ 1750263 w 2490758"/>
              <a:gd name="connsiteY10" fmla="*/ 1688554 h 2260755"/>
              <a:gd name="connsiteX11" fmla="*/ 2142950 w 2490758"/>
              <a:gd name="connsiteY11" fmla="*/ 1290257 h 2260755"/>
              <a:gd name="connsiteX12" fmla="*/ 2316854 w 2490758"/>
              <a:gd name="connsiteY12" fmla="*/ 1065865 h 2260755"/>
              <a:gd name="connsiteX13" fmla="*/ 2490758 w 2490758"/>
              <a:gd name="connsiteY13" fmla="*/ 1133182 h 2260755"/>
              <a:gd name="connsiteX14" fmla="*/ 1884898 w 2490758"/>
              <a:gd name="connsiteY14" fmla="*/ 1772701 h 2260755"/>
              <a:gd name="connsiteX15" fmla="*/ 942449 w 2490758"/>
              <a:gd name="connsiteY15" fmla="*/ 2154169 h 2260755"/>
              <a:gd name="connsiteX16" fmla="*/ 431956 w 2490758"/>
              <a:gd name="connsiteY16" fmla="*/ 2170998 h 2260755"/>
              <a:gd name="connsiteX17" fmla="*/ 50488 w 2490758"/>
              <a:gd name="connsiteY17" fmla="*/ 2260755 h 2260755"/>
              <a:gd name="connsiteX18" fmla="*/ 39269 w 2490758"/>
              <a:gd name="connsiteY18" fmla="*/ 1991484 h 2260755"/>
              <a:gd name="connsiteX19" fmla="*/ 431956 w 2490758"/>
              <a:gd name="connsiteY19" fmla="*/ 2025143 h 2260755"/>
              <a:gd name="connsiteX20" fmla="*/ 802204 w 2490758"/>
              <a:gd name="connsiteY20" fmla="*/ 1946606 h 2260755"/>
              <a:gd name="connsiteX21" fmla="*/ 931229 w 2490758"/>
              <a:gd name="connsiteY21" fmla="*/ 1828800 h 2260755"/>
              <a:gd name="connsiteX22" fmla="*/ 858302 w 2490758"/>
              <a:gd name="connsiteY22" fmla="*/ 1593187 h 2260755"/>
              <a:gd name="connsiteX23" fmla="*/ 858302 w 2490758"/>
              <a:gd name="connsiteY23" fmla="*/ 1542699 h 2260755"/>
              <a:gd name="connsiteX24" fmla="*/ 819033 w 2490758"/>
              <a:gd name="connsiteY24" fmla="*/ 1110743 h 2260755"/>
              <a:gd name="connsiteX25" fmla="*/ 813423 w 2490758"/>
              <a:gd name="connsiteY25" fmla="*/ 690007 h 2260755"/>
              <a:gd name="connsiteX26" fmla="*/ 757325 w 2490758"/>
              <a:gd name="connsiteY26" fmla="*/ 342198 h 2260755"/>
              <a:gd name="connsiteX27" fmla="*/ 645129 w 2490758"/>
              <a:gd name="connsiteY27" fmla="*/ 213173 h 2260755"/>
              <a:gd name="connsiteX28" fmla="*/ 314150 w 2490758"/>
              <a:gd name="connsiteY28" fmla="*/ 235612 h 2260755"/>
              <a:gd name="connsiteX29" fmla="*/ 0 w 2490758"/>
              <a:gd name="connsiteY29" fmla="*/ 342198 h 2260755"/>
              <a:gd name="connsiteX30" fmla="*/ 33659 w 2490758"/>
              <a:gd name="connsiteY30" fmla="*/ 84147 h 2260755"/>
              <a:gd name="connsiteX0" fmla="*/ 33659 w 2490758"/>
              <a:gd name="connsiteY0" fmla="*/ 84147 h 2260755"/>
              <a:gd name="connsiteX1" fmla="*/ 488054 w 2490758"/>
              <a:gd name="connsiteY1" fmla="*/ 22439 h 2260755"/>
              <a:gd name="connsiteX2" fmla="*/ 684398 w 2490758"/>
              <a:gd name="connsiteY2" fmla="*/ 0 h 2260755"/>
              <a:gd name="connsiteX3" fmla="*/ 858302 w 2490758"/>
              <a:gd name="connsiteY3" fmla="*/ 56098 h 2260755"/>
              <a:gd name="connsiteX4" fmla="*/ 970498 w 2490758"/>
              <a:gd name="connsiteY4" fmla="*/ 185123 h 2260755"/>
              <a:gd name="connsiteX5" fmla="*/ 1032206 w 2490758"/>
              <a:gd name="connsiteY5" fmla="*/ 538542 h 2260755"/>
              <a:gd name="connsiteX6" fmla="*/ 1071475 w 2490758"/>
              <a:gd name="connsiteY6" fmla="*/ 1093914 h 2260755"/>
              <a:gd name="connsiteX7" fmla="*/ 1155622 w 2490758"/>
              <a:gd name="connsiteY7" fmla="*/ 1660505 h 2260755"/>
              <a:gd name="connsiteX8" fmla="*/ 1250989 w 2490758"/>
              <a:gd name="connsiteY8" fmla="*/ 1912947 h 2260755"/>
              <a:gd name="connsiteX9" fmla="*/ 1430503 w 2490758"/>
              <a:gd name="connsiteY9" fmla="*/ 1862458 h 2260755"/>
              <a:gd name="connsiteX10" fmla="*/ 1750263 w 2490758"/>
              <a:gd name="connsiteY10" fmla="*/ 1688554 h 2260755"/>
              <a:gd name="connsiteX11" fmla="*/ 2142950 w 2490758"/>
              <a:gd name="connsiteY11" fmla="*/ 1290257 h 2260755"/>
              <a:gd name="connsiteX12" fmla="*/ 2316854 w 2490758"/>
              <a:gd name="connsiteY12" fmla="*/ 1065865 h 2260755"/>
              <a:gd name="connsiteX13" fmla="*/ 2490758 w 2490758"/>
              <a:gd name="connsiteY13" fmla="*/ 1133182 h 2260755"/>
              <a:gd name="connsiteX14" fmla="*/ 942449 w 2490758"/>
              <a:gd name="connsiteY14" fmla="*/ 2154169 h 2260755"/>
              <a:gd name="connsiteX15" fmla="*/ 431956 w 2490758"/>
              <a:gd name="connsiteY15" fmla="*/ 2170998 h 2260755"/>
              <a:gd name="connsiteX16" fmla="*/ 50488 w 2490758"/>
              <a:gd name="connsiteY16" fmla="*/ 2260755 h 2260755"/>
              <a:gd name="connsiteX17" fmla="*/ 39269 w 2490758"/>
              <a:gd name="connsiteY17" fmla="*/ 1991484 h 2260755"/>
              <a:gd name="connsiteX18" fmla="*/ 431956 w 2490758"/>
              <a:gd name="connsiteY18" fmla="*/ 2025143 h 2260755"/>
              <a:gd name="connsiteX19" fmla="*/ 802204 w 2490758"/>
              <a:gd name="connsiteY19" fmla="*/ 1946606 h 2260755"/>
              <a:gd name="connsiteX20" fmla="*/ 931229 w 2490758"/>
              <a:gd name="connsiteY20" fmla="*/ 1828800 h 2260755"/>
              <a:gd name="connsiteX21" fmla="*/ 858302 w 2490758"/>
              <a:gd name="connsiteY21" fmla="*/ 1593187 h 2260755"/>
              <a:gd name="connsiteX22" fmla="*/ 858302 w 2490758"/>
              <a:gd name="connsiteY22" fmla="*/ 1542699 h 2260755"/>
              <a:gd name="connsiteX23" fmla="*/ 819033 w 2490758"/>
              <a:gd name="connsiteY23" fmla="*/ 1110743 h 2260755"/>
              <a:gd name="connsiteX24" fmla="*/ 813423 w 2490758"/>
              <a:gd name="connsiteY24" fmla="*/ 690007 h 2260755"/>
              <a:gd name="connsiteX25" fmla="*/ 757325 w 2490758"/>
              <a:gd name="connsiteY25" fmla="*/ 342198 h 2260755"/>
              <a:gd name="connsiteX26" fmla="*/ 645129 w 2490758"/>
              <a:gd name="connsiteY26" fmla="*/ 213173 h 2260755"/>
              <a:gd name="connsiteX27" fmla="*/ 314150 w 2490758"/>
              <a:gd name="connsiteY27" fmla="*/ 235612 h 2260755"/>
              <a:gd name="connsiteX28" fmla="*/ 0 w 2490758"/>
              <a:gd name="connsiteY28" fmla="*/ 342198 h 2260755"/>
              <a:gd name="connsiteX29" fmla="*/ 33659 w 2490758"/>
              <a:gd name="connsiteY29" fmla="*/ 84147 h 2260755"/>
              <a:gd name="connsiteX0" fmla="*/ 33659 w 2490758"/>
              <a:gd name="connsiteY0" fmla="*/ 84147 h 2260755"/>
              <a:gd name="connsiteX1" fmla="*/ 488054 w 2490758"/>
              <a:gd name="connsiteY1" fmla="*/ 22439 h 2260755"/>
              <a:gd name="connsiteX2" fmla="*/ 684398 w 2490758"/>
              <a:gd name="connsiteY2" fmla="*/ 0 h 2260755"/>
              <a:gd name="connsiteX3" fmla="*/ 858302 w 2490758"/>
              <a:gd name="connsiteY3" fmla="*/ 56098 h 2260755"/>
              <a:gd name="connsiteX4" fmla="*/ 970498 w 2490758"/>
              <a:gd name="connsiteY4" fmla="*/ 185123 h 2260755"/>
              <a:gd name="connsiteX5" fmla="*/ 1032206 w 2490758"/>
              <a:gd name="connsiteY5" fmla="*/ 538542 h 2260755"/>
              <a:gd name="connsiteX6" fmla="*/ 1071475 w 2490758"/>
              <a:gd name="connsiteY6" fmla="*/ 1093914 h 2260755"/>
              <a:gd name="connsiteX7" fmla="*/ 1155622 w 2490758"/>
              <a:gd name="connsiteY7" fmla="*/ 1660505 h 2260755"/>
              <a:gd name="connsiteX8" fmla="*/ 1250989 w 2490758"/>
              <a:gd name="connsiteY8" fmla="*/ 1912947 h 2260755"/>
              <a:gd name="connsiteX9" fmla="*/ 1750263 w 2490758"/>
              <a:gd name="connsiteY9" fmla="*/ 1688554 h 2260755"/>
              <a:gd name="connsiteX10" fmla="*/ 2142950 w 2490758"/>
              <a:gd name="connsiteY10" fmla="*/ 1290257 h 2260755"/>
              <a:gd name="connsiteX11" fmla="*/ 2316854 w 2490758"/>
              <a:gd name="connsiteY11" fmla="*/ 1065865 h 2260755"/>
              <a:gd name="connsiteX12" fmla="*/ 2490758 w 2490758"/>
              <a:gd name="connsiteY12" fmla="*/ 1133182 h 2260755"/>
              <a:gd name="connsiteX13" fmla="*/ 942449 w 2490758"/>
              <a:gd name="connsiteY13" fmla="*/ 2154169 h 2260755"/>
              <a:gd name="connsiteX14" fmla="*/ 431956 w 2490758"/>
              <a:gd name="connsiteY14" fmla="*/ 2170998 h 2260755"/>
              <a:gd name="connsiteX15" fmla="*/ 50488 w 2490758"/>
              <a:gd name="connsiteY15" fmla="*/ 2260755 h 2260755"/>
              <a:gd name="connsiteX16" fmla="*/ 39269 w 2490758"/>
              <a:gd name="connsiteY16" fmla="*/ 1991484 h 2260755"/>
              <a:gd name="connsiteX17" fmla="*/ 431956 w 2490758"/>
              <a:gd name="connsiteY17" fmla="*/ 2025143 h 2260755"/>
              <a:gd name="connsiteX18" fmla="*/ 802204 w 2490758"/>
              <a:gd name="connsiteY18" fmla="*/ 1946606 h 2260755"/>
              <a:gd name="connsiteX19" fmla="*/ 931229 w 2490758"/>
              <a:gd name="connsiteY19" fmla="*/ 1828800 h 2260755"/>
              <a:gd name="connsiteX20" fmla="*/ 858302 w 2490758"/>
              <a:gd name="connsiteY20" fmla="*/ 1593187 h 2260755"/>
              <a:gd name="connsiteX21" fmla="*/ 858302 w 2490758"/>
              <a:gd name="connsiteY21" fmla="*/ 1542699 h 2260755"/>
              <a:gd name="connsiteX22" fmla="*/ 819033 w 2490758"/>
              <a:gd name="connsiteY22" fmla="*/ 1110743 h 2260755"/>
              <a:gd name="connsiteX23" fmla="*/ 813423 w 2490758"/>
              <a:gd name="connsiteY23" fmla="*/ 690007 h 2260755"/>
              <a:gd name="connsiteX24" fmla="*/ 757325 w 2490758"/>
              <a:gd name="connsiteY24" fmla="*/ 342198 h 2260755"/>
              <a:gd name="connsiteX25" fmla="*/ 645129 w 2490758"/>
              <a:gd name="connsiteY25" fmla="*/ 213173 h 2260755"/>
              <a:gd name="connsiteX26" fmla="*/ 314150 w 2490758"/>
              <a:gd name="connsiteY26" fmla="*/ 235612 h 2260755"/>
              <a:gd name="connsiteX27" fmla="*/ 0 w 2490758"/>
              <a:gd name="connsiteY27" fmla="*/ 342198 h 2260755"/>
              <a:gd name="connsiteX28" fmla="*/ 33659 w 2490758"/>
              <a:gd name="connsiteY28" fmla="*/ 84147 h 2260755"/>
              <a:gd name="connsiteX0" fmla="*/ 33659 w 2490758"/>
              <a:gd name="connsiteY0" fmla="*/ 84147 h 2260755"/>
              <a:gd name="connsiteX1" fmla="*/ 488054 w 2490758"/>
              <a:gd name="connsiteY1" fmla="*/ 22439 h 2260755"/>
              <a:gd name="connsiteX2" fmla="*/ 684398 w 2490758"/>
              <a:gd name="connsiteY2" fmla="*/ 0 h 2260755"/>
              <a:gd name="connsiteX3" fmla="*/ 858302 w 2490758"/>
              <a:gd name="connsiteY3" fmla="*/ 56098 h 2260755"/>
              <a:gd name="connsiteX4" fmla="*/ 970498 w 2490758"/>
              <a:gd name="connsiteY4" fmla="*/ 185123 h 2260755"/>
              <a:gd name="connsiteX5" fmla="*/ 1032206 w 2490758"/>
              <a:gd name="connsiteY5" fmla="*/ 538542 h 2260755"/>
              <a:gd name="connsiteX6" fmla="*/ 1071475 w 2490758"/>
              <a:gd name="connsiteY6" fmla="*/ 1093914 h 2260755"/>
              <a:gd name="connsiteX7" fmla="*/ 1155622 w 2490758"/>
              <a:gd name="connsiteY7" fmla="*/ 1660505 h 2260755"/>
              <a:gd name="connsiteX8" fmla="*/ 1250989 w 2490758"/>
              <a:gd name="connsiteY8" fmla="*/ 1912947 h 2260755"/>
              <a:gd name="connsiteX9" fmla="*/ 2142950 w 2490758"/>
              <a:gd name="connsiteY9" fmla="*/ 1290257 h 2260755"/>
              <a:gd name="connsiteX10" fmla="*/ 2316854 w 2490758"/>
              <a:gd name="connsiteY10" fmla="*/ 1065865 h 2260755"/>
              <a:gd name="connsiteX11" fmla="*/ 2490758 w 2490758"/>
              <a:gd name="connsiteY11" fmla="*/ 1133182 h 2260755"/>
              <a:gd name="connsiteX12" fmla="*/ 942449 w 2490758"/>
              <a:gd name="connsiteY12" fmla="*/ 2154169 h 2260755"/>
              <a:gd name="connsiteX13" fmla="*/ 431956 w 2490758"/>
              <a:gd name="connsiteY13" fmla="*/ 2170998 h 2260755"/>
              <a:gd name="connsiteX14" fmla="*/ 50488 w 2490758"/>
              <a:gd name="connsiteY14" fmla="*/ 2260755 h 2260755"/>
              <a:gd name="connsiteX15" fmla="*/ 39269 w 2490758"/>
              <a:gd name="connsiteY15" fmla="*/ 1991484 h 2260755"/>
              <a:gd name="connsiteX16" fmla="*/ 431956 w 2490758"/>
              <a:gd name="connsiteY16" fmla="*/ 2025143 h 2260755"/>
              <a:gd name="connsiteX17" fmla="*/ 802204 w 2490758"/>
              <a:gd name="connsiteY17" fmla="*/ 1946606 h 2260755"/>
              <a:gd name="connsiteX18" fmla="*/ 931229 w 2490758"/>
              <a:gd name="connsiteY18" fmla="*/ 1828800 h 2260755"/>
              <a:gd name="connsiteX19" fmla="*/ 858302 w 2490758"/>
              <a:gd name="connsiteY19" fmla="*/ 1593187 h 2260755"/>
              <a:gd name="connsiteX20" fmla="*/ 858302 w 2490758"/>
              <a:gd name="connsiteY20" fmla="*/ 1542699 h 2260755"/>
              <a:gd name="connsiteX21" fmla="*/ 819033 w 2490758"/>
              <a:gd name="connsiteY21" fmla="*/ 1110743 h 2260755"/>
              <a:gd name="connsiteX22" fmla="*/ 813423 w 2490758"/>
              <a:gd name="connsiteY22" fmla="*/ 690007 h 2260755"/>
              <a:gd name="connsiteX23" fmla="*/ 757325 w 2490758"/>
              <a:gd name="connsiteY23" fmla="*/ 342198 h 2260755"/>
              <a:gd name="connsiteX24" fmla="*/ 645129 w 2490758"/>
              <a:gd name="connsiteY24" fmla="*/ 213173 h 2260755"/>
              <a:gd name="connsiteX25" fmla="*/ 314150 w 2490758"/>
              <a:gd name="connsiteY25" fmla="*/ 235612 h 2260755"/>
              <a:gd name="connsiteX26" fmla="*/ 0 w 2490758"/>
              <a:gd name="connsiteY26" fmla="*/ 342198 h 2260755"/>
              <a:gd name="connsiteX27" fmla="*/ 33659 w 2490758"/>
              <a:gd name="connsiteY27" fmla="*/ 84147 h 2260755"/>
              <a:gd name="connsiteX0" fmla="*/ 33659 w 2490758"/>
              <a:gd name="connsiteY0" fmla="*/ 84147 h 2260755"/>
              <a:gd name="connsiteX1" fmla="*/ 488054 w 2490758"/>
              <a:gd name="connsiteY1" fmla="*/ 22439 h 2260755"/>
              <a:gd name="connsiteX2" fmla="*/ 684398 w 2490758"/>
              <a:gd name="connsiteY2" fmla="*/ 0 h 2260755"/>
              <a:gd name="connsiteX3" fmla="*/ 858302 w 2490758"/>
              <a:gd name="connsiteY3" fmla="*/ 56098 h 2260755"/>
              <a:gd name="connsiteX4" fmla="*/ 970498 w 2490758"/>
              <a:gd name="connsiteY4" fmla="*/ 185123 h 2260755"/>
              <a:gd name="connsiteX5" fmla="*/ 1032206 w 2490758"/>
              <a:gd name="connsiteY5" fmla="*/ 538542 h 2260755"/>
              <a:gd name="connsiteX6" fmla="*/ 1071475 w 2490758"/>
              <a:gd name="connsiteY6" fmla="*/ 1093914 h 2260755"/>
              <a:gd name="connsiteX7" fmla="*/ 1155622 w 2490758"/>
              <a:gd name="connsiteY7" fmla="*/ 1660505 h 2260755"/>
              <a:gd name="connsiteX8" fmla="*/ 1250989 w 2490758"/>
              <a:gd name="connsiteY8" fmla="*/ 1912947 h 2260755"/>
              <a:gd name="connsiteX9" fmla="*/ 2316854 w 2490758"/>
              <a:gd name="connsiteY9" fmla="*/ 1065865 h 2260755"/>
              <a:gd name="connsiteX10" fmla="*/ 2490758 w 2490758"/>
              <a:gd name="connsiteY10" fmla="*/ 1133182 h 2260755"/>
              <a:gd name="connsiteX11" fmla="*/ 942449 w 2490758"/>
              <a:gd name="connsiteY11" fmla="*/ 2154169 h 2260755"/>
              <a:gd name="connsiteX12" fmla="*/ 431956 w 2490758"/>
              <a:gd name="connsiteY12" fmla="*/ 2170998 h 2260755"/>
              <a:gd name="connsiteX13" fmla="*/ 50488 w 2490758"/>
              <a:gd name="connsiteY13" fmla="*/ 2260755 h 2260755"/>
              <a:gd name="connsiteX14" fmla="*/ 39269 w 2490758"/>
              <a:gd name="connsiteY14" fmla="*/ 1991484 h 2260755"/>
              <a:gd name="connsiteX15" fmla="*/ 431956 w 2490758"/>
              <a:gd name="connsiteY15" fmla="*/ 2025143 h 2260755"/>
              <a:gd name="connsiteX16" fmla="*/ 802204 w 2490758"/>
              <a:gd name="connsiteY16" fmla="*/ 1946606 h 2260755"/>
              <a:gd name="connsiteX17" fmla="*/ 931229 w 2490758"/>
              <a:gd name="connsiteY17" fmla="*/ 1828800 h 2260755"/>
              <a:gd name="connsiteX18" fmla="*/ 858302 w 2490758"/>
              <a:gd name="connsiteY18" fmla="*/ 1593187 h 2260755"/>
              <a:gd name="connsiteX19" fmla="*/ 858302 w 2490758"/>
              <a:gd name="connsiteY19" fmla="*/ 1542699 h 2260755"/>
              <a:gd name="connsiteX20" fmla="*/ 819033 w 2490758"/>
              <a:gd name="connsiteY20" fmla="*/ 1110743 h 2260755"/>
              <a:gd name="connsiteX21" fmla="*/ 813423 w 2490758"/>
              <a:gd name="connsiteY21" fmla="*/ 690007 h 2260755"/>
              <a:gd name="connsiteX22" fmla="*/ 757325 w 2490758"/>
              <a:gd name="connsiteY22" fmla="*/ 342198 h 2260755"/>
              <a:gd name="connsiteX23" fmla="*/ 645129 w 2490758"/>
              <a:gd name="connsiteY23" fmla="*/ 213173 h 2260755"/>
              <a:gd name="connsiteX24" fmla="*/ 314150 w 2490758"/>
              <a:gd name="connsiteY24" fmla="*/ 235612 h 2260755"/>
              <a:gd name="connsiteX25" fmla="*/ 0 w 2490758"/>
              <a:gd name="connsiteY25" fmla="*/ 342198 h 2260755"/>
              <a:gd name="connsiteX26" fmla="*/ 33659 w 2490758"/>
              <a:gd name="connsiteY26" fmla="*/ 84147 h 2260755"/>
              <a:gd name="connsiteX0" fmla="*/ 33659 w 2490758"/>
              <a:gd name="connsiteY0" fmla="*/ 84147 h 2260755"/>
              <a:gd name="connsiteX1" fmla="*/ 488054 w 2490758"/>
              <a:gd name="connsiteY1" fmla="*/ 22439 h 2260755"/>
              <a:gd name="connsiteX2" fmla="*/ 684398 w 2490758"/>
              <a:gd name="connsiteY2" fmla="*/ 0 h 2260755"/>
              <a:gd name="connsiteX3" fmla="*/ 858302 w 2490758"/>
              <a:gd name="connsiteY3" fmla="*/ 56098 h 2260755"/>
              <a:gd name="connsiteX4" fmla="*/ 970498 w 2490758"/>
              <a:gd name="connsiteY4" fmla="*/ 185123 h 2260755"/>
              <a:gd name="connsiteX5" fmla="*/ 1032206 w 2490758"/>
              <a:gd name="connsiteY5" fmla="*/ 538542 h 2260755"/>
              <a:gd name="connsiteX6" fmla="*/ 1071475 w 2490758"/>
              <a:gd name="connsiteY6" fmla="*/ 1093914 h 2260755"/>
              <a:gd name="connsiteX7" fmla="*/ 1155622 w 2490758"/>
              <a:gd name="connsiteY7" fmla="*/ 1660505 h 2260755"/>
              <a:gd name="connsiteX8" fmla="*/ 1250989 w 2490758"/>
              <a:gd name="connsiteY8" fmla="*/ 1912947 h 2260755"/>
              <a:gd name="connsiteX9" fmla="*/ 2490758 w 2490758"/>
              <a:gd name="connsiteY9" fmla="*/ 1133182 h 2260755"/>
              <a:gd name="connsiteX10" fmla="*/ 942449 w 2490758"/>
              <a:gd name="connsiteY10" fmla="*/ 2154169 h 2260755"/>
              <a:gd name="connsiteX11" fmla="*/ 431956 w 2490758"/>
              <a:gd name="connsiteY11" fmla="*/ 2170998 h 2260755"/>
              <a:gd name="connsiteX12" fmla="*/ 50488 w 2490758"/>
              <a:gd name="connsiteY12" fmla="*/ 2260755 h 2260755"/>
              <a:gd name="connsiteX13" fmla="*/ 39269 w 2490758"/>
              <a:gd name="connsiteY13" fmla="*/ 1991484 h 2260755"/>
              <a:gd name="connsiteX14" fmla="*/ 431956 w 2490758"/>
              <a:gd name="connsiteY14" fmla="*/ 2025143 h 2260755"/>
              <a:gd name="connsiteX15" fmla="*/ 802204 w 2490758"/>
              <a:gd name="connsiteY15" fmla="*/ 1946606 h 2260755"/>
              <a:gd name="connsiteX16" fmla="*/ 931229 w 2490758"/>
              <a:gd name="connsiteY16" fmla="*/ 1828800 h 2260755"/>
              <a:gd name="connsiteX17" fmla="*/ 858302 w 2490758"/>
              <a:gd name="connsiteY17" fmla="*/ 1593187 h 2260755"/>
              <a:gd name="connsiteX18" fmla="*/ 858302 w 2490758"/>
              <a:gd name="connsiteY18" fmla="*/ 1542699 h 2260755"/>
              <a:gd name="connsiteX19" fmla="*/ 819033 w 2490758"/>
              <a:gd name="connsiteY19" fmla="*/ 1110743 h 2260755"/>
              <a:gd name="connsiteX20" fmla="*/ 813423 w 2490758"/>
              <a:gd name="connsiteY20" fmla="*/ 690007 h 2260755"/>
              <a:gd name="connsiteX21" fmla="*/ 757325 w 2490758"/>
              <a:gd name="connsiteY21" fmla="*/ 342198 h 2260755"/>
              <a:gd name="connsiteX22" fmla="*/ 645129 w 2490758"/>
              <a:gd name="connsiteY22" fmla="*/ 213173 h 2260755"/>
              <a:gd name="connsiteX23" fmla="*/ 314150 w 2490758"/>
              <a:gd name="connsiteY23" fmla="*/ 235612 h 2260755"/>
              <a:gd name="connsiteX24" fmla="*/ 0 w 2490758"/>
              <a:gd name="connsiteY24" fmla="*/ 342198 h 2260755"/>
              <a:gd name="connsiteX25" fmla="*/ 33659 w 2490758"/>
              <a:gd name="connsiteY25" fmla="*/ 84147 h 2260755"/>
              <a:gd name="connsiteX0" fmla="*/ 33659 w 1250989"/>
              <a:gd name="connsiteY0" fmla="*/ 84147 h 2260755"/>
              <a:gd name="connsiteX1" fmla="*/ 488054 w 1250989"/>
              <a:gd name="connsiteY1" fmla="*/ 22439 h 2260755"/>
              <a:gd name="connsiteX2" fmla="*/ 684398 w 1250989"/>
              <a:gd name="connsiteY2" fmla="*/ 0 h 2260755"/>
              <a:gd name="connsiteX3" fmla="*/ 858302 w 1250989"/>
              <a:gd name="connsiteY3" fmla="*/ 56098 h 2260755"/>
              <a:gd name="connsiteX4" fmla="*/ 970498 w 1250989"/>
              <a:gd name="connsiteY4" fmla="*/ 185123 h 2260755"/>
              <a:gd name="connsiteX5" fmla="*/ 1032206 w 1250989"/>
              <a:gd name="connsiteY5" fmla="*/ 538542 h 2260755"/>
              <a:gd name="connsiteX6" fmla="*/ 1071475 w 1250989"/>
              <a:gd name="connsiteY6" fmla="*/ 1093914 h 2260755"/>
              <a:gd name="connsiteX7" fmla="*/ 1155622 w 1250989"/>
              <a:gd name="connsiteY7" fmla="*/ 1660505 h 2260755"/>
              <a:gd name="connsiteX8" fmla="*/ 1250989 w 1250989"/>
              <a:gd name="connsiteY8" fmla="*/ 1912947 h 2260755"/>
              <a:gd name="connsiteX9" fmla="*/ 942449 w 1250989"/>
              <a:gd name="connsiteY9" fmla="*/ 2154169 h 2260755"/>
              <a:gd name="connsiteX10" fmla="*/ 431956 w 1250989"/>
              <a:gd name="connsiteY10" fmla="*/ 2170998 h 2260755"/>
              <a:gd name="connsiteX11" fmla="*/ 50488 w 1250989"/>
              <a:gd name="connsiteY11" fmla="*/ 2260755 h 2260755"/>
              <a:gd name="connsiteX12" fmla="*/ 39269 w 1250989"/>
              <a:gd name="connsiteY12" fmla="*/ 1991484 h 2260755"/>
              <a:gd name="connsiteX13" fmla="*/ 431956 w 1250989"/>
              <a:gd name="connsiteY13" fmla="*/ 2025143 h 2260755"/>
              <a:gd name="connsiteX14" fmla="*/ 802204 w 1250989"/>
              <a:gd name="connsiteY14" fmla="*/ 1946606 h 2260755"/>
              <a:gd name="connsiteX15" fmla="*/ 931229 w 1250989"/>
              <a:gd name="connsiteY15" fmla="*/ 1828800 h 2260755"/>
              <a:gd name="connsiteX16" fmla="*/ 858302 w 1250989"/>
              <a:gd name="connsiteY16" fmla="*/ 1593187 h 2260755"/>
              <a:gd name="connsiteX17" fmla="*/ 858302 w 1250989"/>
              <a:gd name="connsiteY17" fmla="*/ 1542699 h 2260755"/>
              <a:gd name="connsiteX18" fmla="*/ 819033 w 1250989"/>
              <a:gd name="connsiteY18" fmla="*/ 1110743 h 2260755"/>
              <a:gd name="connsiteX19" fmla="*/ 813423 w 1250989"/>
              <a:gd name="connsiteY19" fmla="*/ 690007 h 2260755"/>
              <a:gd name="connsiteX20" fmla="*/ 757325 w 1250989"/>
              <a:gd name="connsiteY20" fmla="*/ 342198 h 2260755"/>
              <a:gd name="connsiteX21" fmla="*/ 645129 w 1250989"/>
              <a:gd name="connsiteY21" fmla="*/ 213173 h 2260755"/>
              <a:gd name="connsiteX22" fmla="*/ 314150 w 1250989"/>
              <a:gd name="connsiteY22" fmla="*/ 235612 h 2260755"/>
              <a:gd name="connsiteX23" fmla="*/ 0 w 1250989"/>
              <a:gd name="connsiteY23" fmla="*/ 342198 h 2260755"/>
              <a:gd name="connsiteX24" fmla="*/ 33659 w 1250989"/>
              <a:gd name="connsiteY24" fmla="*/ 84147 h 2260755"/>
              <a:gd name="connsiteX0" fmla="*/ 33659 w 1250989"/>
              <a:gd name="connsiteY0" fmla="*/ 84147 h 2260755"/>
              <a:gd name="connsiteX1" fmla="*/ 488054 w 1250989"/>
              <a:gd name="connsiteY1" fmla="*/ 22439 h 2260755"/>
              <a:gd name="connsiteX2" fmla="*/ 684398 w 1250989"/>
              <a:gd name="connsiteY2" fmla="*/ 0 h 2260755"/>
              <a:gd name="connsiteX3" fmla="*/ 858302 w 1250989"/>
              <a:gd name="connsiteY3" fmla="*/ 56098 h 2260755"/>
              <a:gd name="connsiteX4" fmla="*/ 970498 w 1250989"/>
              <a:gd name="connsiteY4" fmla="*/ 185123 h 2260755"/>
              <a:gd name="connsiteX5" fmla="*/ 1032206 w 1250989"/>
              <a:gd name="connsiteY5" fmla="*/ 538542 h 2260755"/>
              <a:gd name="connsiteX6" fmla="*/ 1071475 w 1250989"/>
              <a:gd name="connsiteY6" fmla="*/ 1093914 h 2260755"/>
              <a:gd name="connsiteX7" fmla="*/ 1155622 w 1250989"/>
              <a:gd name="connsiteY7" fmla="*/ 1660505 h 2260755"/>
              <a:gd name="connsiteX8" fmla="*/ 1250989 w 1250989"/>
              <a:gd name="connsiteY8" fmla="*/ 1912947 h 2260755"/>
              <a:gd name="connsiteX9" fmla="*/ 942449 w 1250989"/>
              <a:gd name="connsiteY9" fmla="*/ 2154169 h 2260755"/>
              <a:gd name="connsiteX10" fmla="*/ 431956 w 1250989"/>
              <a:gd name="connsiteY10" fmla="*/ 2170998 h 2260755"/>
              <a:gd name="connsiteX11" fmla="*/ 50488 w 1250989"/>
              <a:gd name="connsiteY11" fmla="*/ 2260755 h 2260755"/>
              <a:gd name="connsiteX12" fmla="*/ 39269 w 1250989"/>
              <a:gd name="connsiteY12" fmla="*/ 1991484 h 2260755"/>
              <a:gd name="connsiteX13" fmla="*/ 431956 w 1250989"/>
              <a:gd name="connsiteY13" fmla="*/ 2025143 h 2260755"/>
              <a:gd name="connsiteX14" fmla="*/ 802204 w 1250989"/>
              <a:gd name="connsiteY14" fmla="*/ 1946606 h 2260755"/>
              <a:gd name="connsiteX15" fmla="*/ 931229 w 1250989"/>
              <a:gd name="connsiteY15" fmla="*/ 1828800 h 2260755"/>
              <a:gd name="connsiteX16" fmla="*/ 858302 w 1250989"/>
              <a:gd name="connsiteY16" fmla="*/ 1593187 h 2260755"/>
              <a:gd name="connsiteX17" fmla="*/ 858302 w 1250989"/>
              <a:gd name="connsiteY17" fmla="*/ 1542699 h 2260755"/>
              <a:gd name="connsiteX18" fmla="*/ 819033 w 1250989"/>
              <a:gd name="connsiteY18" fmla="*/ 1110743 h 2260755"/>
              <a:gd name="connsiteX19" fmla="*/ 813423 w 1250989"/>
              <a:gd name="connsiteY19" fmla="*/ 690007 h 2260755"/>
              <a:gd name="connsiteX20" fmla="*/ 757325 w 1250989"/>
              <a:gd name="connsiteY20" fmla="*/ 342198 h 2260755"/>
              <a:gd name="connsiteX21" fmla="*/ 645129 w 1250989"/>
              <a:gd name="connsiteY21" fmla="*/ 213173 h 2260755"/>
              <a:gd name="connsiteX22" fmla="*/ 314150 w 1250989"/>
              <a:gd name="connsiteY22" fmla="*/ 235612 h 2260755"/>
              <a:gd name="connsiteX23" fmla="*/ 0 w 1250989"/>
              <a:gd name="connsiteY23" fmla="*/ 342198 h 2260755"/>
              <a:gd name="connsiteX24" fmla="*/ 33659 w 1250989"/>
              <a:gd name="connsiteY24" fmla="*/ 84147 h 2260755"/>
              <a:gd name="connsiteX0" fmla="*/ 33659 w 1250989"/>
              <a:gd name="connsiteY0" fmla="*/ 84147 h 2260755"/>
              <a:gd name="connsiteX1" fmla="*/ 488054 w 1250989"/>
              <a:gd name="connsiteY1" fmla="*/ 22439 h 2260755"/>
              <a:gd name="connsiteX2" fmla="*/ 684398 w 1250989"/>
              <a:gd name="connsiteY2" fmla="*/ 0 h 2260755"/>
              <a:gd name="connsiteX3" fmla="*/ 858302 w 1250989"/>
              <a:gd name="connsiteY3" fmla="*/ 56098 h 2260755"/>
              <a:gd name="connsiteX4" fmla="*/ 970498 w 1250989"/>
              <a:gd name="connsiteY4" fmla="*/ 185123 h 2260755"/>
              <a:gd name="connsiteX5" fmla="*/ 1032206 w 1250989"/>
              <a:gd name="connsiteY5" fmla="*/ 538542 h 2260755"/>
              <a:gd name="connsiteX6" fmla="*/ 1071475 w 1250989"/>
              <a:gd name="connsiteY6" fmla="*/ 1093914 h 2260755"/>
              <a:gd name="connsiteX7" fmla="*/ 1155622 w 1250989"/>
              <a:gd name="connsiteY7" fmla="*/ 1660505 h 2260755"/>
              <a:gd name="connsiteX8" fmla="*/ 1250989 w 1250989"/>
              <a:gd name="connsiteY8" fmla="*/ 1912947 h 2260755"/>
              <a:gd name="connsiteX9" fmla="*/ 942449 w 1250989"/>
              <a:gd name="connsiteY9" fmla="*/ 2154169 h 2260755"/>
              <a:gd name="connsiteX10" fmla="*/ 431956 w 1250989"/>
              <a:gd name="connsiteY10" fmla="*/ 2170998 h 2260755"/>
              <a:gd name="connsiteX11" fmla="*/ 50488 w 1250989"/>
              <a:gd name="connsiteY11" fmla="*/ 2260755 h 2260755"/>
              <a:gd name="connsiteX12" fmla="*/ 39269 w 1250989"/>
              <a:gd name="connsiteY12" fmla="*/ 1991484 h 2260755"/>
              <a:gd name="connsiteX13" fmla="*/ 431956 w 1250989"/>
              <a:gd name="connsiteY13" fmla="*/ 2025143 h 2260755"/>
              <a:gd name="connsiteX14" fmla="*/ 802204 w 1250989"/>
              <a:gd name="connsiteY14" fmla="*/ 1946606 h 2260755"/>
              <a:gd name="connsiteX15" fmla="*/ 931229 w 1250989"/>
              <a:gd name="connsiteY15" fmla="*/ 1828800 h 2260755"/>
              <a:gd name="connsiteX16" fmla="*/ 858302 w 1250989"/>
              <a:gd name="connsiteY16" fmla="*/ 1593187 h 2260755"/>
              <a:gd name="connsiteX17" fmla="*/ 858302 w 1250989"/>
              <a:gd name="connsiteY17" fmla="*/ 1542699 h 2260755"/>
              <a:gd name="connsiteX18" fmla="*/ 819033 w 1250989"/>
              <a:gd name="connsiteY18" fmla="*/ 1110743 h 2260755"/>
              <a:gd name="connsiteX19" fmla="*/ 813423 w 1250989"/>
              <a:gd name="connsiteY19" fmla="*/ 690007 h 2260755"/>
              <a:gd name="connsiteX20" fmla="*/ 757325 w 1250989"/>
              <a:gd name="connsiteY20" fmla="*/ 342198 h 2260755"/>
              <a:gd name="connsiteX21" fmla="*/ 645129 w 1250989"/>
              <a:gd name="connsiteY21" fmla="*/ 213173 h 2260755"/>
              <a:gd name="connsiteX22" fmla="*/ 314150 w 1250989"/>
              <a:gd name="connsiteY22" fmla="*/ 235612 h 2260755"/>
              <a:gd name="connsiteX23" fmla="*/ 0 w 1250989"/>
              <a:gd name="connsiteY23" fmla="*/ 342198 h 2260755"/>
              <a:gd name="connsiteX24" fmla="*/ 33659 w 1250989"/>
              <a:gd name="connsiteY24" fmla="*/ 84147 h 226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0989" h="2260755">
                <a:moveTo>
                  <a:pt x="33659" y="84147"/>
                </a:moveTo>
                <a:lnTo>
                  <a:pt x="488054" y="22439"/>
                </a:lnTo>
                <a:lnTo>
                  <a:pt x="684398" y="0"/>
                </a:lnTo>
                <a:lnTo>
                  <a:pt x="858302" y="56098"/>
                </a:lnTo>
                <a:lnTo>
                  <a:pt x="970498" y="185123"/>
                </a:lnTo>
                <a:lnTo>
                  <a:pt x="1032206" y="538542"/>
                </a:lnTo>
                <a:lnTo>
                  <a:pt x="1071475" y="1093914"/>
                </a:lnTo>
                <a:lnTo>
                  <a:pt x="1155622" y="1660505"/>
                </a:lnTo>
                <a:lnTo>
                  <a:pt x="1250989" y="1912947"/>
                </a:lnTo>
                <a:cubicBezTo>
                  <a:pt x="1189085" y="2027473"/>
                  <a:pt x="1106710" y="2080586"/>
                  <a:pt x="942449" y="2154169"/>
                </a:cubicBezTo>
                <a:lnTo>
                  <a:pt x="431956" y="2170998"/>
                </a:lnTo>
                <a:lnTo>
                  <a:pt x="50488" y="2260755"/>
                </a:lnTo>
                <a:lnTo>
                  <a:pt x="39269" y="1991484"/>
                </a:lnTo>
                <a:lnTo>
                  <a:pt x="431956" y="2025143"/>
                </a:lnTo>
                <a:lnTo>
                  <a:pt x="802204" y="1946606"/>
                </a:lnTo>
                <a:lnTo>
                  <a:pt x="931229" y="1828800"/>
                </a:lnTo>
                <a:lnTo>
                  <a:pt x="858302" y="1593187"/>
                </a:lnTo>
                <a:lnTo>
                  <a:pt x="858302" y="1542699"/>
                </a:lnTo>
                <a:lnTo>
                  <a:pt x="819033" y="1110743"/>
                </a:lnTo>
                <a:lnTo>
                  <a:pt x="813423" y="690007"/>
                </a:lnTo>
                <a:lnTo>
                  <a:pt x="757325" y="342198"/>
                </a:lnTo>
                <a:lnTo>
                  <a:pt x="645129" y="213173"/>
                </a:lnTo>
                <a:lnTo>
                  <a:pt x="314150" y="235612"/>
                </a:lnTo>
                <a:lnTo>
                  <a:pt x="0" y="342198"/>
                </a:lnTo>
                <a:lnTo>
                  <a:pt x="33659" y="841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 w="38100">
            <a:solidFill>
              <a:srgbClr val="DACA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0B16A8AF-A8E8-0324-F38F-ECF7364D1D46}"/>
              </a:ext>
            </a:extLst>
          </p:cNvPr>
          <p:cNvSpPr/>
          <p:nvPr/>
        </p:nvSpPr>
        <p:spPr>
          <a:xfrm rot="21071661">
            <a:off x="1987244" y="3914661"/>
            <a:ext cx="528163" cy="332271"/>
          </a:xfrm>
          <a:prstGeom prst="ellipse">
            <a:avLst/>
          </a:prstGeom>
          <a:solidFill>
            <a:srgbClr val="FDCFF1">
              <a:alpha val="49804"/>
            </a:srgbClr>
          </a:solidFill>
          <a:ln w="38100">
            <a:solidFill>
              <a:srgbClr val="FDCFF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0" name="Freihandform: Form 99">
            <a:extLst>
              <a:ext uri="{FF2B5EF4-FFF2-40B4-BE49-F238E27FC236}">
                <a16:creationId xmlns:a16="http://schemas.microsoft.com/office/drawing/2014/main" id="{443CE35B-82EF-AAAB-32AB-F5D16FFACE05}"/>
              </a:ext>
            </a:extLst>
          </p:cNvPr>
          <p:cNvSpPr/>
          <p:nvPr/>
        </p:nvSpPr>
        <p:spPr>
          <a:xfrm>
            <a:off x="2121830" y="3158381"/>
            <a:ext cx="504883" cy="2855396"/>
          </a:xfrm>
          <a:custGeom>
            <a:avLst/>
            <a:gdLst>
              <a:gd name="connsiteX0" fmla="*/ 280491 w 504883"/>
              <a:gd name="connsiteY0" fmla="*/ 0 h 2855396"/>
              <a:gd name="connsiteX1" fmla="*/ 162685 w 504883"/>
              <a:gd name="connsiteY1" fmla="*/ 72927 h 2855396"/>
              <a:gd name="connsiteX2" fmla="*/ 44879 w 504883"/>
              <a:gd name="connsiteY2" fmla="*/ 140245 h 2855396"/>
              <a:gd name="connsiteX3" fmla="*/ 0 w 504883"/>
              <a:gd name="connsiteY3" fmla="*/ 269271 h 2855396"/>
              <a:gd name="connsiteX4" fmla="*/ 78537 w 504883"/>
              <a:gd name="connsiteY4" fmla="*/ 370247 h 2855396"/>
              <a:gd name="connsiteX5" fmla="*/ 196344 w 504883"/>
              <a:gd name="connsiteY5" fmla="*/ 420736 h 2855396"/>
              <a:gd name="connsiteX6" fmla="*/ 258052 w 504883"/>
              <a:gd name="connsiteY6" fmla="*/ 566591 h 2855396"/>
              <a:gd name="connsiteX7" fmla="*/ 308540 w 504883"/>
              <a:gd name="connsiteY7" fmla="*/ 936839 h 2855396"/>
              <a:gd name="connsiteX8" fmla="*/ 325369 w 504883"/>
              <a:gd name="connsiteY8" fmla="*/ 1368795 h 2855396"/>
              <a:gd name="connsiteX9" fmla="*/ 330979 w 504883"/>
              <a:gd name="connsiteY9" fmla="*/ 1722213 h 2855396"/>
              <a:gd name="connsiteX10" fmla="*/ 252442 w 504883"/>
              <a:gd name="connsiteY10" fmla="*/ 2271975 h 2855396"/>
              <a:gd name="connsiteX11" fmla="*/ 185124 w 504883"/>
              <a:gd name="connsiteY11" fmla="*/ 2597344 h 2855396"/>
              <a:gd name="connsiteX12" fmla="*/ 89757 w 504883"/>
              <a:gd name="connsiteY12" fmla="*/ 2855396 h 2855396"/>
              <a:gd name="connsiteX13" fmla="*/ 314150 w 504883"/>
              <a:gd name="connsiteY13" fmla="*/ 2855396 h 2855396"/>
              <a:gd name="connsiteX14" fmla="*/ 403907 w 504883"/>
              <a:gd name="connsiteY14" fmla="*/ 2608564 h 2855396"/>
              <a:gd name="connsiteX15" fmla="*/ 493664 w 504883"/>
              <a:gd name="connsiteY15" fmla="*/ 2266365 h 2855396"/>
              <a:gd name="connsiteX16" fmla="*/ 504883 w 504883"/>
              <a:gd name="connsiteY16" fmla="*/ 1929776 h 2855396"/>
              <a:gd name="connsiteX17" fmla="*/ 482444 w 504883"/>
              <a:gd name="connsiteY17" fmla="*/ 1318306 h 2855396"/>
              <a:gd name="connsiteX18" fmla="*/ 431956 w 504883"/>
              <a:gd name="connsiteY18" fmla="*/ 790984 h 2855396"/>
              <a:gd name="connsiteX19" fmla="*/ 437566 w 504883"/>
              <a:gd name="connsiteY19" fmla="*/ 493663 h 2855396"/>
              <a:gd name="connsiteX20" fmla="*/ 460005 w 504883"/>
              <a:gd name="connsiteY20" fmla="*/ 235612 h 2855396"/>
              <a:gd name="connsiteX21" fmla="*/ 471225 w 504883"/>
              <a:gd name="connsiteY21" fmla="*/ 112196 h 2855396"/>
              <a:gd name="connsiteX22" fmla="*/ 364638 w 504883"/>
              <a:gd name="connsiteY22" fmla="*/ 72927 h 2855396"/>
              <a:gd name="connsiteX23" fmla="*/ 280491 w 504883"/>
              <a:gd name="connsiteY23" fmla="*/ 0 h 285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4883" h="2855396">
                <a:moveTo>
                  <a:pt x="280491" y="0"/>
                </a:moveTo>
                <a:lnTo>
                  <a:pt x="162685" y="72927"/>
                </a:lnTo>
                <a:lnTo>
                  <a:pt x="44879" y="140245"/>
                </a:lnTo>
                <a:lnTo>
                  <a:pt x="0" y="269271"/>
                </a:lnTo>
                <a:lnTo>
                  <a:pt x="78537" y="370247"/>
                </a:lnTo>
                <a:lnTo>
                  <a:pt x="196344" y="420736"/>
                </a:lnTo>
                <a:lnTo>
                  <a:pt x="258052" y="566591"/>
                </a:lnTo>
                <a:lnTo>
                  <a:pt x="308540" y="936839"/>
                </a:lnTo>
                <a:lnTo>
                  <a:pt x="325369" y="1368795"/>
                </a:lnTo>
                <a:lnTo>
                  <a:pt x="330979" y="1722213"/>
                </a:lnTo>
                <a:lnTo>
                  <a:pt x="252442" y="2271975"/>
                </a:lnTo>
                <a:lnTo>
                  <a:pt x="185124" y="2597344"/>
                </a:lnTo>
                <a:lnTo>
                  <a:pt x="89757" y="2855396"/>
                </a:lnTo>
                <a:lnTo>
                  <a:pt x="314150" y="2855396"/>
                </a:lnTo>
                <a:lnTo>
                  <a:pt x="403907" y="2608564"/>
                </a:lnTo>
                <a:lnTo>
                  <a:pt x="493664" y="2266365"/>
                </a:lnTo>
                <a:lnTo>
                  <a:pt x="504883" y="1929776"/>
                </a:lnTo>
                <a:lnTo>
                  <a:pt x="482444" y="1318306"/>
                </a:lnTo>
                <a:lnTo>
                  <a:pt x="431956" y="790984"/>
                </a:lnTo>
                <a:lnTo>
                  <a:pt x="437566" y="493663"/>
                </a:lnTo>
                <a:lnTo>
                  <a:pt x="460005" y="235612"/>
                </a:lnTo>
                <a:lnTo>
                  <a:pt x="471225" y="112196"/>
                </a:lnTo>
                <a:lnTo>
                  <a:pt x="364638" y="72927"/>
                </a:lnTo>
                <a:lnTo>
                  <a:pt x="28049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28287FED-210C-DC37-63FC-B2449157F64A}"/>
              </a:ext>
            </a:extLst>
          </p:cNvPr>
          <p:cNvSpPr/>
          <p:nvPr/>
        </p:nvSpPr>
        <p:spPr>
          <a:xfrm rot="15685522">
            <a:off x="3053628" y="3125314"/>
            <a:ext cx="1372920" cy="588657"/>
          </a:xfrm>
          <a:prstGeom prst="ellipse">
            <a:avLst/>
          </a:prstGeom>
          <a:solidFill>
            <a:srgbClr val="FDCFF1">
              <a:alpha val="49804"/>
            </a:srgbClr>
          </a:solidFill>
          <a:ln w="38100">
            <a:solidFill>
              <a:srgbClr val="FDCFF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6F95518B-25E5-7CBD-D2BC-B639D4F22E68}"/>
              </a:ext>
            </a:extLst>
          </p:cNvPr>
          <p:cNvSpPr/>
          <p:nvPr/>
        </p:nvSpPr>
        <p:spPr>
          <a:xfrm rot="15970167">
            <a:off x="2038582" y="3814767"/>
            <a:ext cx="1892502" cy="821367"/>
          </a:xfrm>
          <a:prstGeom prst="ellipse">
            <a:avLst/>
          </a:prstGeom>
          <a:solidFill>
            <a:srgbClr val="66B4E4">
              <a:alpha val="49804"/>
            </a:srgbClr>
          </a:solidFill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A05F36D5-6C5E-A5FC-9A2E-73478A6B0A00}"/>
              </a:ext>
            </a:extLst>
          </p:cNvPr>
          <p:cNvSpPr/>
          <p:nvPr/>
        </p:nvSpPr>
        <p:spPr>
          <a:xfrm rot="19363213">
            <a:off x="3650160" y="3988386"/>
            <a:ext cx="1088537" cy="821367"/>
          </a:xfrm>
          <a:prstGeom prst="ellipse">
            <a:avLst/>
          </a:prstGeom>
          <a:solidFill>
            <a:srgbClr val="66B4E4">
              <a:alpha val="20000"/>
            </a:srgbClr>
          </a:solidFill>
          <a:ln w="38100">
            <a:solidFill>
              <a:srgbClr val="00B0F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2" name="Textplatzhalter 2">
            <a:extLst>
              <a:ext uri="{FF2B5EF4-FFF2-40B4-BE49-F238E27FC236}">
                <a16:creationId xmlns:a16="http://schemas.microsoft.com/office/drawing/2014/main" id="{27975989-3FFA-72FA-8CB7-55D77212B042}"/>
              </a:ext>
            </a:extLst>
          </p:cNvPr>
          <p:cNvSpPr txBox="1">
            <a:spLocks/>
          </p:cNvSpPr>
          <p:nvPr/>
        </p:nvSpPr>
        <p:spPr>
          <a:xfrm>
            <a:off x="6404457" y="3251242"/>
            <a:ext cx="5506687" cy="78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Bebauungsplan: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Schaffung Entwicklungsmöglichkeiten für Eigentümer, Bündelung Nutzungen, unabhängige Etappierung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xtplatzhalter 2">
            <a:extLst>
              <a:ext uri="{FF2B5EF4-FFF2-40B4-BE49-F238E27FC236}">
                <a16:creationId xmlns:a16="http://schemas.microsoft.com/office/drawing/2014/main" id="{C7472ADD-F3FE-3075-2ED7-F3FEEBA06B69}"/>
              </a:ext>
            </a:extLst>
          </p:cNvPr>
          <p:cNvSpPr txBox="1">
            <a:spLocks/>
          </p:cNvSpPr>
          <p:nvPr/>
        </p:nvSpPr>
        <p:spPr>
          <a:xfrm>
            <a:off x="6363886" y="4242704"/>
            <a:ext cx="5616625" cy="78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Strassenraumgestaltung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Poststrasse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Tempo, Bushaltestelle, Schulwegsicherheit, Gestaltung etc. 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platzhalter 2">
            <a:extLst>
              <a:ext uri="{FF2B5EF4-FFF2-40B4-BE49-F238E27FC236}">
                <a16:creationId xmlns:a16="http://schemas.microsoft.com/office/drawing/2014/main" id="{0BC84D07-3071-D2ED-1D9B-341025F31227}"/>
              </a:ext>
            </a:extLst>
          </p:cNvPr>
          <p:cNvSpPr txBox="1">
            <a:spLocks/>
          </p:cNvSpPr>
          <p:nvPr/>
        </p:nvSpPr>
        <p:spPr>
          <a:xfrm>
            <a:off x="6363886" y="5040541"/>
            <a:ext cx="5616625" cy="78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Strassenraumgestaltung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Kantonsstrasse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Tempo, Gestaltung etc. 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Textplatzhalter 2">
            <a:extLst>
              <a:ext uri="{FF2B5EF4-FFF2-40B4-BE49-F238E27FC236}">
                <a16:creationId xmlns:a16="http://schemas.microsoft.com/office/drawing/2014/main" id="{1FD79F69-C3BF-1263-1333-60079F03E3A8}"/>
              </a:ext>
            </a:extLst>
          </p:cNvPr>
          <p:cNvSpPr txBox="1">
            <a:spLocks/>
          </p:cNvSpPr>
          <p:nvPr/>
        </p:nvSpPr>
        <p:spPr>
          <a:xfrm>
            <a:off x="6404457" y="2288368"/>
            <a:ext cx="5689554" cy="78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Entwicklungsmöglichkeiten Gemeindeliegenschaften: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Aufzeigung verträglicher Volumen, flexibel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beplanbar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für Gemeinde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BB80DF1C-2187-16CA-A1CF-A6EF67CC2AEF}"/>
              </a:ext>
            </a:extLst>
          </p:cNvPr>
          <p:cNvSpPr/>
          <p:nvPr/>
        </p:nvSpPr>
        <p:spPr>
          <a:xfrm>
            <a:off x="5871033" y="2348904"/>
            <a:ext cx="468000" cy="216000"/>
          </a:xfrm>
          <a:prstGeom prst="rect">
            <a:avLst/>
          </a:prstGeom>
          <a:solidFill>
            <a:srgbClr val="FDCFF1">
              <a:alpha val="49804"/>
            </a:srgbClr>
          </a:solidFill>
          <a:ln w="28575">
            <a:solidFill>
              <a:srgbClr val="FDCFF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C67F64D2-AE02-F8EE-7C26-F9C591FD88C3}"/>
              </a:ext>
            </a:extLst>
          </p:cNvPr>
          <p:cNvSpPr/>
          <p:nvPr/>
        </p:nvSpPr>
        <p:spPr>
          <a:xfrm>
            <a:off x="5871033" y="3302019"/>
            <a:ext cx="468000" cy="216000"/>
          </a:xfrm>
          <a:prstGeom prst="rect">
            <a:avLst/>
          </a:prstGeom>
          <a:solidFill>
            <a:srgbClr val="66B4E4">
              <a:alpha val="49804"/>
            </a:srgbClr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2C709968-B3EC-7827-86A7-D7AE71BB344A}"/>
              </a:ext>
            </a:extLst>
          </p:cNvPr>
          <p:cNvSpPr/>
          <p:nvPr/>
        </p:nvSpPr>
        <p:spPr>
          <a:xfrm>
            <a:off x="5871033" y="4297148"/>
            <a:ext cx="468000" cy="21600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28575">
            <a:solidFill>
              <a:srgbClr val="DACA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C25F1E8B-2697-2113-DD2A-739BFB764698}"/>
              </a:ext>
            </a:extLst>
          </p:cNvPr>
          <p:cNvSpPr/>
          <p:nvPr/>
        </p:nvSpPr>
        <p:spPr>
          <a:xfrm>
            <a:off x="5871033" y="5094990"/>
            <a:ext cx="468000" cy="2160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03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cap="none" dirty="0">
                <a:latin typeface="Calibri" panose="020F0502020204030204" pitchFamily="34" charset="0"/>
                <a:cs typeface="Calibri" panose="020F0502020204030204" pitchFamily="34" charset="0"/>
              </a:rPr>
              <a:t>Antrag des Gemeinderates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7B5EA5-5EAC-7C89-3CDE-E7DB84F37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43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Kreditantrag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Rahmenkredit für Studienauftrag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Programm zum Studienauftrag:	CHF	20’000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Präqualifikation der Teams:		CHF	20’000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Entschädigung Fachexperten: 	CHF	25’000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Modellgrundlage (Gipsmodell)	CHF	10’000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Organisation und Durchführung:	CHF	35’000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Entschädigung 3 Teams:		CHF	90’000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Kostenermittlung:			CHF	15’000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Öffentlichkeitsarbeit		CHF	5’000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Zwischentotal:	</a:t>
            </a: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CH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CHF	240'000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MwSt. (7,7%) und Rundung		CHF	20’000</a:t>
            </a:r>
            <a:endParaRPr lang="de-CH" sz="1800" dirty="0">
              <a:effectLst/>
              <a:latin typeface="Trade Gothic LT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CH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Total Kosten 			CHF	260’000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5F80C1A2-CD4B-C119-1853-B3B564C30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</p:spTree>
    <p:extLst>
      <p:ext uri="{BB962C8B-B14F-4D97-AF65-F5344CB8AC3E}">
        <p14:creationId xmlns:p14="http://schemas.microsoft.com/office/powerpoint/2010/main" val="14330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Antrag des Gemeinderates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Behandlung an Gemeindeversammlung vom 13. Dezember 2022</a:t>
            </a:r>
          </a:p>
          <a:p>
            <a:pPr marL="0" indent="0">
              <a:buNone/>
            </a:pP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8C230FB3-268E-2EB6-3F1E-D65F17B91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</p:spTree>
    <p:extLst>
      <p:ext uri="{BB962C8B-B14F-4D97-AF65-F5344CB8AC3E}">
        <p14:creationId xmlns:p14="http://schemas.microsoft.com/office/powerpoint/2010/main" val="3341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CH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blauf</a:t>
            </a:r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 Informationsveranstaltung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931863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Begrüssung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Präsentiert durch Daniel Schillig (Gemeindepräsident)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31863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Anlass					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Präsentiert durch Mario Roth (R+K, Ortsplaner)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31863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Anfallende Themen im Zentrum		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31863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Studienauftrag				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31863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Antrag des Gemeinderats			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Präsentiert durch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Daniel Schillig (Gemeindepräsident)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 dirty="0"/>
              <a:t>09.11.2022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Heutige Situation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27051" y="1628800"/>
            <a:ext cx="2760636" cy="4495800"/>
          </a:xfrm>
        </p:spPr>
        <p:txBody>
          <a:bodyPr/>
          <a:lstStyle/>
          <a:p>
            <a:pPr marL="269875" indent="-269875"/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Dominanz Verkehrsflächen motorisierter Individualverkehr, fehlende Aufenthaltsqualität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Keine behindertengerechte Bushaltestelle, Sicherheitsdefizite</a:t>
            </a: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Bauliche Strukturen und vorhandene Aussenräume schränken Belebung ein</a:t>
            </a: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7" name="Grafik 6" descr="Ein Bild, das Text, Straße, draußen, Gebäude enthält.&#10;&#10;Automatisch generierte Beschreibung">
            <a:extLst>
              <a:ext uri="{FF2B5EF4-FFF2-40B4-BE49-F238E27FC236}">
                <a16:creationId xmlns:a16="http://schemas.microsoft.com/office/drawing/2014/main" id="{056F6A8D-B214-F11B-1D4E-F70602C3B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3946862"/>
            <a:ext cx="4511824" cy="2911138"/>
          </a:xfrm>
          <a:prstGeom prst="rect">
            <a:avLst/>
          </a:prstGeom>
        </p:spPr>
      </p:pic>
      <p:pic>
        <p:nvPicPr>
          <p:cNvPr id="8" name="Grafik 7" descr="Ein Bild, das Gras, draußen, Gebäude, Haus enthält.&#10;&#10;Automatisch generierte Beschreibung">
            <a:extLst>
              <a:ext uri="{FF2B5EF4-FFF2-40B4-BE49-F238E27FC236}">
                <a16:creationId xmlns:a16="http://schemas.microsoft.com/office/drawing/2014/main" id="{791E4203-6750-1FD4-C370-52354EB7C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271" y="4929042"/>
            <a:ext cx="4196888" cy="1928958"/>
          </a:xfrm>
          <a:prstGeom prst="rect">
            <a:avLst/>
          </a:prstGeom>
        </p:spPr>
      </p:pic>
      <p:pic>
        <p:nvPicPr>
          <p:cNvPr id="9" name="Grafik 8" descr="Ein Bild, das Gebäude, draußen, Haus, Straße enthält.&#10;&#10;Automatisch generierte Beschreibung">
            <a:extLst>
              <a:ext uri="{FF2B5EF4-FFF2-40B4-BE49-F238E27FC236}">
                <a16:creationId xmlns:a16="http://schemas.microsoft.com/office/drawing/2014/main" id="{2FE26686-0D91-A49C-B4B9-1ACE3E0B6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270" y="1367112"/>
            <a:ext cx="4196888" cy="3505587"/>
          </a:xfrm>
          <a:prstGeom prst="rect">
            <a:avLst/>
          </a:prstGeom>
        </p:spPr>
      </p:pic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43C2415B-90E5-22CC-A823-28F4D1129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  <p:pic>
        <p:nvPicPr>
          <p:cNvPr id="14" name="Grafik 13" descr="Ein Bild, das Baum, draußen, Straße, Himmel enthält.&#10;&#10;Automatisch generierte Beschreibung">
            <a:extLst>
              <a:ext uri="{FF2B5EF4-FFF2-40B4-BE49-F238E27FC236}">
                <a16:creationId xmlns:a16="http://schemas.microsoft.com/office/drawing/2014/main" id="{C7A5F99F-5B15-8CB5-F15F-1FEFBB91FC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1367112"/>
            <a:ext cx="4511824" cy="24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15">
            <a:extLst>
              <a:ext uri="{FF2B5EF4-FFF2-40B4-BE49-F238E27FC236}">
                <a16:creationId xmlns:a16="http://schemas.microsoft.com/office/drawing/2014/main" id="{F6C0DA1E-7B7B-6A67-1EB8-85B7D8793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0244"/>
            <a:ext cx="12208809" cy="54877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Viele Ansprüche / Bedürfnisse im Zentrum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03912" y="1684338"/>
            <a:ext cx="6388555" cy="4495800"/>
          </a:xfrm>
        </p:spPr>
        <p:txBody>
          <a:bodyPr/>
          <a:lstStyle/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096780A7-0FBF-9110-A47C-039076BB1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  <p:sp>
        <p:nvSpPr>
          <p:cNvPr id="41" name="Denkblase: wolkenförmig 40">
            <a:extLst>
              <a:ext uri="{FF2B5EF4-FFF2-40B4-BE49-F238E27FC236}">
                <a16:creationId xmlns:a16="http://schemas.microsoft.com/office/drawing/2014/main" id="{10B93875-0C97-883D-0432-73CB34EE1AC7}"/>
              </a:ext>
            </a:extLst>
          </p:cNvPr>
          <p:cNvSpPr/>
          <p:nvPr/>
        </p:nvSpPr>
        <p:spPr>
          <a:xfrm>
            <a:off x="4188141" y="5445224"/>
            <a:ext cx="1581942" cy="933293"/>
          </a:xfrm>
          <a:prstGeom prst="cloudCallout">
            <a:avLst>
              <a:gd name="adj1" fmla="val 36359"/>
              <a:gd name="adj2" fmla="val -87263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Denkblase: wolkenförmig 41">
            <a:extLst>
              <a:ext uri="{FF2B5EF4-FFF2-40B4-BE49-F238E27FC236}">
                <a16:creationId xmlns:a16="http://schemas.microsoft.com/office/drawing/2014/main" id="{AF15EB0C-AEF9-832B-2ED4-FDCA94EBEC52}"/>
              </a:ext>
            </a:extLst>
          </p:cNvPr>
          <p:cNvSpPr/>
          <p:nvPr/>
        </p:nvSpPr>
        <p:spPr>
          <a:xfrm>
            <a:off x="1084885" y="1441376"/>
            <a:ext cx="2290752" cy="1089831"/>
          </a:xfrm>
          <a:prstGeom prst="cloudCallout">
            <a:avLst>
              <a:gd name="adj1" fmla="val 105063"/>
              <a:gd name="adj2" fmla="val 83879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F0892603-AE1B-71BB-168E-F7791DA3D3DF}"/>
              </a:ext>
            </a:extLst>
          </p:cNvPr>
          <p:cNvSpPr/>
          <p:nvPr/>
        </p:nvSpPr>
        <p:spPr>
          <a:xfrm>
            <a:off x="7021671" y="3764052"/>
            <a:ext cx="1682995" cy="1325563"/>
          </a:xfrm>
          <a:prstGeom prst="cloudCallout">
            <a:avLst>
              <a:gd name="adj1" fmla="val -83742"/>
              <a:gd name="adj2" fmla="val -21911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Denkblase: wolkenförmig 43">
            <a:extLst>
              <a:ext uri="{FF2B5EF4-FFF2-40B4-BE49-F238E27FC236}">
                <a16:creationId xmlns:a16="http://schemas.microsoft.com/office/drawing/2014/main" id="{5C727506-207F-AF9E-6725-0C80ADF70A6D}"/>
              </a:ext>
            </a:extLst>
          </p:cNvPr>
          <p:cNvSpPr/>
          <p:nvPr/>
        </p:nvSpPr>
        <p:spPr>
          <a:xfrm>
            <a:off x="1561983" y="4577447"/>
            <a:ext cx="1682995" cy="1325563"/>
          </a:xfrm>
          <a:prstGeom prst="cloudCallout">
            <a:avLst>
              <a:gd name="adj1" fmla="val 149312"/>
              <a:gd name="adj2" fmla="val -32803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Sprechblase: oval 44">
            <a:extLst>
              <a:ext uri="{FF2B5EF4-FFF2-40B4-BE49-F238E27FC236}">
                <a16:creationId xmlns:a16="http://schemas.microsoft.com/office/drawing/2014/main" id="{79B7363C-CACF-C09E-9281-9150E4EF3F3E}"/>
              </a:ext>
            </a:extLst>
          </p:cNvPr>
          <p:cNvSpPr/>
          <p:nvPr/>
        </p:nvSpPr>
        <p:spPr>
          <a:xfrm>
            <a:off x="8201138" y="2531208"/>
            <a:ext cx="1842402" cy="927148"/>
          </a:xfrm>
          <a:prstGeom prst="wedgeEllipseCallout">
            <a:avLst>
              <a:gd name="adj1" fmla="val -124243"/>
              <a:gd name="adj2" fmla="val 7418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Sprechblase: oval 45">
            <a:extLst>
              <a:ext uri="{FF2B5EF4-FFF2-40B4-BE49-F238E27FC236}">
                <a16:creationId xmlns:a16="http://schemas.microsoft.com/office/drawing/2014/main" id="{13164AE0-CA76-9E97-B42B-821CFE868278}"/>
              </a:ext>
            </a:extLst>
          </p:cNvPr>
          <p:cNvSpPr/>
          <p:nvPr/>
        </p:nvSpPr>
        <p:spPr>
          <a:xfrm>
            <a:off x="6565703" y="5301208"/>
            <a:ext cx="1842402" cy="927148"/>
          </a:xfrm>
          <a:prstGeom prst="wedgeEllipseCallout">
            <a:avLst>
              <a:gd name="adj1" fmla="val -64163"/>
              <a:gd name="adj2" fmla="val -89331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Sprechblase: oval 46">
            <a:extLst>
              <a:ext uri="{FF2B5EF4-FFF2-40B4-BE49-F238E27FC236}">
                <a16:creationId xmlns:a16="http://schemas.microsoft.com/office/drawing/2014/main" id="{B37EF7C3-9BEB-1A50-B2AF-D52D08B8C10C}"/>
              </a:ext>
            </a:extLst>
          </p:cNvPr>
          <p:cNvSpPr/>
          <p:nvPr/>
        </p:nvSpPr>
        <p:spPr>
          <a:xfrm>
            <a:off x="4460522" y="1441377"/>
            <a:ext cx="1943935" cy="927148"/>
          </a:xfrm>
          <a:prstGeom prst="wedgeEllipseCallout">
            <a:avLst>
              <a:gd name="adj1" fmla="val 38363"/>
              <a:gd name="adj2" fmla="val 76775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prechblase: oval 47">
            <a:extLst>
              <a:ext uri="{FF2B5EF4-FFF2-40B4-BE49-F238E27FC236}">
                <a16:creationId xmlns:a16="http://schemas.microsoft.com/office/drawing/2014/main" id="{EAF564F3-F719-FBA7-5CD8-AE8AB74099EB}"/>
              </a:ext>
            </a:extLst>
          </p:cNvPr>
          <p:cNvSpPr/>
          <p:nvPr/>
        </p:nvSpPr>
        <p:spPr>
          <a:xfrm>
            <a:off x="4351015" y="3273129"/>
            <a:ext cx="1842403" cy="880668"/>
          </a:xfrm>
          <a:prstGeom prst="wedgeEllipseCallout">
            <a:avLst>
              <a:gd name="adj1" fmla="val -7933"/>
              <a:gd name="adj2" fmla="val 72744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Sprechblase: oval 48">
            <a:extLst>
              <a:ext uri="{FF2B5EF4-FFF2-40B4-BE49-F238E27FC236}">
                <a16:creationId xmlns:a16="http://schemas.microsoft.com/office/drawing/2014/main" id="{E3194D03-2FEB-CD0C-4896-C2FFE7442E80}"/>
              </a:ext>
            </a:extLst>
          </p:cNvPr>
          <p:cNvSpPr/>
          <p:nvPr/>
        </p:nvSpPr>
        <p:spPr>
          <a:xfrm>
            <a:off x="2101160" y="3079639"/>
            <a:ext cx="1685155" cy="849476"/>
          </a:xfrm>
          <a:prstGeom prst="wedgeEllipseCallout">
            <a:avLst>
              <a:gd name="adj1" fmla="val 60697"/>
              <a:gd name="adj2" fmla="val 93415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ED0A70F-6316-49FA-548A-C44409FEDBED}"/>
              </a:ext>
            </a:extLst>
          </p:cNvPr>
          <p:cNvSpPr txBox="1"/>
          <p:nvPr/>
        </p:nvSpPr>
        <p:spPr>
          <a:xfrm>
            <a:off x="9408368" y="4475544"/>
            <a:ext cx="2808312" cy="238526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Massgebende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Grundlagen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RPG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Kantonaler Richtplan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PBG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Kommunale Räumliche Strategie 2040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Informationsanlass T30 vom 25. Oktober 2022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4D97A005-36AD-A319-8EA0-2581041D73AA}"/>
              </a:ext>
            </a:extLst>
          </p:cNvPr>
          <p:cNvSpPr txBox="1">
            <a:spLocks/>
          </p:cNvSpPr>
          <p:nvPr/>
        </p:nvSpPr>
        <p:spPr>
          <a:xfrm>
            <a:off x="1115064" y="1720686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Absichten Grundeigentümer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DF8AE8A8-FB94-C3DC-045F-BF3D850980A8}"/>
              </a:ext>
            </a:extLst>
          </p:cNvPr>
          <p:cNvSpPr txBox="1">
            <a:spLocks/>
          </p:cNvSpPr>
          <p:nvPr/>
        </p:nvSpPr>
        <p:spPr>
          <a:xfrm>
            <a:off x="8025063" y="2631069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Verdichtung 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Ortsbild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FEA4C4D0-6F5C-F5E7-B316-B3B0E09C75ED}"/>
              </a:ext>
            </a:extLst>
          </p:cNvPr>
          <p:cNvSpPr txBox="1">
            <a:spLocks/>
          </p:cNvSpPr>
          <p:nvPr/>
        </p:nvSpPr>
        <p:spPr>
          <a:xfrm>
            <a:off x="1888316" y="3305330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Gestaltung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Aussenräume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platzhalter 2">
            <a:extLst>
              <a:ext uri="{FF2B5EF4-FFF2-40B4-BE49-F238E27FC236}">
                <a16:creationId xmlns:a16="http://schemas.microsoft.com/office/drawing/2014/main" id="{6082539A-36FF-535E-A84C-A4F7F9443421}"/>
              </a:ext>
            </a:extLst>
          </p:cNvPr>
          <p:cNvSpPr txBox="1">
            <a:spLocks/>
          </p:cNvSpPr>
          <p:nvPr/>
        </p:nvSpPr>
        <p:spPr>
          <a:xfrm>
            <a:off x="6466473" y="5445224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Behinderten-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gerechte Bus-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haltestelle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platzhalter 2">
            <a:extLst>
              <a:ext uri="{FF2B5EF4-FFF2-40B4-BE49-F238E27FC236}">
                <a16:creationId xmlns:a16="http://schemas.microsoft.com/office/drawing/2014/main" id="{D730756B-5CDF-A690-4806-293FC8514C9D}"/>
              </a:ext>
            </a:extLst>
          </p:cNvPr>
          <p:cNvSpPr txBox="1">
            <a:spLocks/>
          </p:cNvSpPr>
          <p:nvPr/>
        </p:nvSpPr>
        <p:spPr>
          <a:xfrm>
            <a:off x="6695727" y="4202935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Belebung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Zentrum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platzhalter 2">
            <a:extLst>
              <a:ext uri="{FF2B5EF4-FFF2-40B4-BE49-F238E27FC236}">
                <a16:creationId xmlns:a16="http://schemas.microsoft.com/office/drawing/2014/main" id="{817C31FB-74EC-5738-DAB6-276026EA5074}"/>
              </a:ext>
            </a:extLst>
          </p:cNvPr>
          <p:cNvSpPr txBox="1">
            <a:spLocks/>
          </p:cNvSpPr>
          <p:nvPr/>
        </p:nvSpPr>
        <p:spPr>
          <a:xfrm>
            <a:off x="1271218" y="4944872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Dorfladen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Poststelle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platzhalter 2">
            <a:extLst>
              <a:ext uri="{FF2B5EF4-FFF2-40B4-BE49-F238E27FC236}">
                <a16:creationId xmlns:a16="http://schemas.microsoft.com/office/drawing/2014/main" id="{3F442A64-125E-6DC6-FEBB-41AC4898A27B}"/>
              </a:ext>
            </a:extLst>
          </p:cNvPr>
          <p:cNvSpPr txBox="1">
            <a:spLocks/>
          </p:cNvSpPr>
          <p:nvPr/>
        </p:nvSpPr>
        <p:spPr>
          <a:xfrm>
            <a:off x="3875874" y="5702922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Parkierung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849ED76A-42E9-39AF-27CA-7D3E36250E59}"/>
              </a:ext>
            </a:extLst>
          </p:cNvPr>
          <p:cNvSpPr txBox="1">
            <a:spLocks/>
          </p:cNvSpPr>
          <p:nvPr/>
        </p:nvSpPr>
        <p:spPr>
          <a:xfrm>
            <a:off x="4239133" y="3314894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Siedlungs-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verträgliches Verkehrsregime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093CD90F-BAB3-D38D-047B-E06B5DC131D1}"/>
              </a:ext>
            </a:extLst>
          </p:cNvPr>
          <p:cNvSpPr txBox="1">
            <a:spLocks/>
          </p:cNvSpPr>
          <p:nvPr/>
        </p:nvSpPr>
        <p:spPr>
          <a:xfrm>
            <a:off x="4357585" y="1636120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Erhöhung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Schulwegsicherheit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Denkblase: wolkenförmig 60">
            <a:extLst>
              <a:ext uri="{FF2B5EF4-FFF2-40B4-BE49-F238E27FC236}">
                <a16:creationId xmlns:a16="http://schemas.microsoft.com/office/drawing/2014/main" id="{AC507A95-EE63-50F8-1055-25122C59B978}"/>
              </a:ext>
            </a:extLst>
          </p:cNvPr>
          <p:cNvSpPr/>
          <p:nvPr/>
        </p:nvSpPr>
        <p:spPr>
          <a:xfrm>
            <a:off x="6507469" y="1682726"/>
            <a:ext cx="1682995" cy="1325563"/>
          </a:xfrm>
          <a:prstGeom prst="cloudCallout">
            <a:avLst>
              <a:gd name="adj1" fmla="val -50857"/>
              <a:gd name="adj2" fmla="val 78839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8F23856A-80D1-1BB8-3730-8B5103BE3A21}"/>
              </a:ext>
            </a:extLst>
          </p:cNvPr>
          <p:cNvSpPr txBox="1">
            <a:spLocks/>
          </p:cNvSpPr>
          <p:nvPr/>
        </p:nvSpPr>
        <p:spPr>
          <a:xfrm>
            <a:off x="6274062" y="2073453"/>
            <a:ext cx="214980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Öffentliche </a:t>
            </a:r>
            <a:b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Interessen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Anfallende Themen im Zentrum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Einzelne Aufgaben, welche auf Gemeinde zukommen</a:t>
            </a: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97" name="Grafik 96">
            <a:extLst>
              <a:ext uri="{FF2B5EF4-FFF2-40B4-BE49-F238E27FC236}">
                <a16:creationId xmlns:a16="http://schemas.microsoft.com/office/drawing/2014/main" id="{ACA9FDD6-1966-49A3-8BB2-B3E9B1A6E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22" y="2216878"/>
            <a:ext cx="7488832" cy="3748078"/>
          </a:xfrm>
          <a:prstGeom prst="rect">
            <a:avLst/>
          </a:prstGeom>
        </p:spPr>
      </p:pic>
      <p:sp>
        <p:nvSpPr>
          <p:cNvPr id="98" name="Textfeld 97">
            <a:extLst>
              <a:ext uri="{FF2B5EF4-FFF2-40B4-BE49-F238E27FC236}">
                <a16:creationId xmlns:a16="http://schemas.microsoft.com/office/drawing/2014/main" id="{843F04AE-D150-DFE8-32FC-992F08698537}"/>
              </a:ext>
            </a:extLst>
          </p:cNvPr>
          <p:cNvSpPr txBox="1"/>
          <p:nvPr/>
        </p:nvSpPr>
        <p:spPr>
          <a:xfrm>
            <a:off x="8112224" y="2216878"/>
            <a:ext cx="4026837" cy="1985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1400" b="1" dirty="0">
                <a:solidFill>
                  <a:srgbClr val="14AC7D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Agglomerationsprogramm Dorfstrasse (ab 2024)</a:t>
            </a:r>
          </a:p>
          <a:p>
            <a:pPr>
              <a:spcAft>
                <a:spcPts val="600"/>
              </a:spcAft>
            </a:pPr>
            <a:r>
              <a:rPr lang="de-CH" sz="1400" b="1" dirty="0">
                <a:solidFill>
                  <a:srgbClr val="66CC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Wiese mit Spielplatz</a:t>
            </a:r>
          </a:p>
          <a:p>
            <a:pPr>
              <a:spcAft>
                <a:spcPts val="600"/>
              </a:spcAft>
            </a:pPr>
            <a:r>
              <a:rPr lang="de-CH" sz="1400" b="1" dirty="0">
                <a:solidFill>
                  <a:srgbClr val="00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Entwicklung gemeindliche Liegenschaften?</a:t>
            </a:r>
          </a:p>
          <a:p>
            <a:pPr>
              <a:spcAft>
                <a:spcPts val="600"/>
              </a:spcAft>
            </a:pPr>
            <a:r>
              <a:rPr lang="de-CH" sz="1400" b="1" dirty="0">
                <a:solidFill>
                  <a:srgbClr val="FFC114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Siedlungsorientierte Strassenraumgestaltung / </a:t>
            </a:r>
            <a:br>
              <a:rPr lang="de-CH" sz="1400" b="1" dirty="0">
                <a:solidFill>
                  <a:srgbClr val="FFC114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de-CH" sz="1400" b="1" dirty="0">
                <a:solidFill>
                  <a:srgbClr val="FFC114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Bus (behind. Umsetzung) / öffentl. Parkierung</a:t>
            </a:r>
          </a:p>
          <a:p>
            <a:pPr>
              <a:spcAft>
                <a:spcPts val="600"/>
              </a:spcAft>
            </a:pPr>
            <a:r>
              <a:rPr lang="de-CH" sz="1400" b="1" dirty="0">
                <a:solidFill>
                  <a:srgbClr val="AB008B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Einkaufsmöglichkeit (Standort Dorfladen?)</a:t>
            </a:r>
          </a:p>
          <a:p>
            <a:pPr>
              <a:spcAft>
                <a:spcPts val="600"/>
              </a:spcAft>
            </a:pPr>
            <a:r>
              <a:rPr lang="de-CH" sz="1400" b="1" dirty="0">
                <a:solidFill>
                  <a:srgbClr val="00A0D7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Dienstleistungen</a:t>
            </a:r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103C27F0-137C-E559-3A35-7970CD232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</p:spTree>
    <p:extLst>
      <p:ext uri="{BB962C8B-B14F-4D97-AF65-F5344CB8AC3E}">
        <p14:creationId xmlns:p14="http://schemas.microsoft.com/office/powerpoint/2010/main" val="21365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Wieso ein koordiniertes Verfahren?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Themen fallen ohnehin an</a:t>
            </a:r>
          </a:p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Für Gemeinde entstehen ohnehin für die einzelne Vorhaben Kosten </a:t>
            </a:r>
          </a:p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Ohne koordiniertem Verfahren «Einzellösungen»</a:t>
            </a:r>
          </a:p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Einzelthemen werden aufeinander abgestimmt</a:t>
            </a:r>
          </a:p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Sicherung der öffentlichen Interessen auf Entwicklung des Zentrums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68288" lvl="1" indent="0">
              <a:buNone/>
              <a:tabLst>
                <a:tab pos="566738" algn="l"/>
              </a:tabLst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F6C96723-AB3B-5ABA-250C-50FF8C649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</p:spTree>
    <p:extLst>
      <p:ext uri="{BB962C8B-B14F-4D97-AF65-F5344CB8AC3E}">
        <p14:creationId xmlns:p14="http://schemas.microsoft.com/office/powerpoint/2010/main" val="13319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Was ist ein Studienauftrag?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3 Teams werden eingeladen – Neuheim erhält dadurch eine Ideenvielfalt</a:t>
            </a:r>
          </a:p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Jedes Team soll für das Zentrum Neuheim eine Projektstudie erarbeiten</a:t>
            </a:r>
          </a:p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Beurteilungsgremium (Fach- / Sachexperten) beurteilt die Teambeiträge</a:t>
            </a:r>
          </a:p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Siegerstudie bildet Basis für auszuarbeitenden Bebauungsplan (Sicherung Qualitäten)</a:t>
            </a:r>
          </a:p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Siegerstudie bildet Basis für Bauprojekt zur Strassenraumgestaltung</a:t>
            </a: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1" indent="0">
              <a:buNone/>
              <a:tabLst>
                <a:tab pos="566738" algn="l"/>
              </a:tabLst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C63A4694-5A2B-9A11-C126-E26177C16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</p:spTree>
    <p:extLst>
      <p:ext uri="{BB962C8B-B14F-4D97-AF65-F5344CB8AC3E}">
        <p14:creationId xmlns:p14="http://schemas.microsoft.com/office/powerpoint/2010/main" val="4810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18696DC-78AC-1E29-5B95-98EA4AC89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73" y="1628800"/>
            <a:ext cx="5541874" cy="47449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Studienauftrag Neuheim - Perimeter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ED70E6AA-954A-C21C-E369-1A0A7511E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6A928FC-740E-4A6C-5929-E08A07838603}"/>
              </a:ext>
            </a:extLst>
          </p:cNvPr>
          <p:cNvSpPr txBox="1"/>
          <p:nvPr/>
        </p:nvSpPr>
        <p:spPr>
          <a:xfrm>
            <a:off x="6986102" y="1623750"/>
            <a:ext cx="5086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Kanton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(Konkretisierung Agglo-Massnahmen)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2705401-9E52-87DA-7BA0-3E3150D6AF8E}"/>
              </a:ext>
            </a:extLst>
          </p:cNvPr>
          <p:cNvSpPr/>
          <p:nvPr/>
        </p:nvSpPr>
        <p:spPr>
          <a:xfrm>
            <a:off x="6349489" y="1759890"/>
            <a:ext cx="468000" cy="216000"/>
          </a:xfrm>
          <a:prstGeom prst="rect">
            <a:avLst/>
          </a:prstGeom>
          <a:solidFill>
            <a:schemeClr val="bg1">
              <a:lumMod val="50000"/>
              <a:alpha val="34902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F06D95D-236F-325A-1B1F-E420A5C2595F}"/>
              </a:ext>
            </a:extLst>
          </p:cNvPr>
          <p:cNvSpPr txBox="1"/>
          <p:nvPr/>
        </p:nvSpPr>
        <p:spPr>
          <a:xfrm>
            <a:off x="6986102" y="2633025"/>
            <a:ext cx="508656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Gemeinde</a:t>
            </a:r>
          </a:p>
          <a:p>
            <a:pPr marL="269875" indent="-269875">
              <a:buFontTx/>
              <a:buChar char="-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Klärung Verkehrsregime, Bushaltestelle, Schulwegsicherheit, öffentliche Parkplätze</a:t>
            </a:r>
          </a:p>
          <a:p>
            <a:pPr marL="269875" indent="-269875">
              <a:buFontTx/>
              <a:buChar char="-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Klärung mögliche Volumen für öffentliche Bedürfnisse (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bsp.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Dorfladen, Poststelle, öffentliche Parkplätze)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2E3CACB-D59A-CBD1-D5DD-11FDC082A249}"/>
              </a:ext>
            </a:extLst>
          </p:cNvPr>
          <p:cNvSpPr/>
          <p:nvPr/>
        </p:nvSpPr>
        <p:spPr>
          <a:xfrm>
            <a:off x="6349489" y="2769165"/>
            <a:ext cx="468000" cy="216000"/>
          </a:xfrm>
          <a:prstGeom prst="rect">
            <a:avLst/>
          </a:prstGeom>
          <a:solidFill>
            <a:srgbClr val="FFF7E9">
              <a:alpha val="99000"/>
            </a:srgb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77F8569-ECCE-DD2E-36C5-A03CA12AD657}"/>
              </a:ext>
            </a:extLst>
          </p:cNvPr>
          <p:cNvSpPr txBox="1"/>
          <p:nvPr/>
        </p:nvSpPr>
        <p:spPr>
          <a:xfrm>
            <a:off x="6986102" y="4737525"/>
            <a:ext cx="508656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</a:p>
          <a:p>
            <a:pPr marL="269875" indent="-269875">
              <a:buFontTx/>
              <a:buChar char="-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Im Kontakt mit privaten Grundeigentümern</a:t>
            </a:r>
          </a:p>
          <a:p>
            <a:pPr marL="269875" indent="-269875">
              <a:buFontTx/>
              <a:buChar char="-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Verdichtung vs. Ortsbild</a:t>
            </a:r>
          </a:p>
          <a:p>
            <a:pPr marL="269875" indent="-269875">
              <a:buFontTx/>
              <a:buChar char="-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Nutzungsmix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00D6923-D40D-2F82-CFBB-7DC982C0AA90}"/>
              </a:ext>
            </a:extLst>
          </p:cNvPr>
          <p:cNvSpPr/>
          <p:nvPr/>
        </p:nvSpPr>
        <p:spPr>
          <a:xfrm>
            <a:off x="6349489" y="4873665"/>
            <a:ext cx="468000" cy="216000"/>
          </a:xfrm>
          <a:prstGeom prst="rect">
            <a:avLst/>
          </a:prstGeom>
          <a:solidFill>
            <a:srgbClr val="EFCCCC"/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55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Vorteile Studienauftrag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Gemeinde kann aktiv Einfluss zu nehmen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Einbringung öffentliche Interessen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Gesamtkonzept für das Zentrumsgebiet 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dirty="0">
                <a:solidFill>
                  <a:srgbClr val="5F5E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Unabhängige </a:t>
            </a:r>
            <a:r>
              <a:rPr lang="de-DE" dirty="0" err="1">
                <a:solidFill>
                  <a:srgbClr val="5F5E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Etappierbarkeit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5F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Gestaltung der öffentlichen Räume / Grenzbereiche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Eine Lösung für alle Betroffenen und ein Mehrwert für die Bevölkerung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F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Erhöhte, ortsverträgliche Dichte</a:t>
            </a:r>
          </a:p>
          <a:p>
            <a:pPr marL="0" indent="0">
              <a:buNone/>
            </a:pP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de-CH">
                <a:cs typeface="Arial"/>
              </a:rPr>
              <a:t>Seite </a:t>
            </a:r>
            <a:fld id="{BEFDF3D5-9F29-4BAE-845D-BE94CC62E380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8C230FB3-268E-2EB6-3F1E-D65F17B91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1536171" cy="312130"/>
          </a:xfrm>
        </p:spPr>
        <p:txBody>
          <a:bodyPr/>
          <a:lstStyle/>
          <a:p>
            <a:r>
              <a:rPr lang="de-CH" dirty="0"/>
              <a:t>09.11.2022</a:t>
            </a:r>
          </a:p>
        </p:txBody>
      </p:sp>
    </p:spTree>
    <p:extLst>
      <p:ext uri="{BB962C8B-B14F-4D97-AF65-F5344CB8AC3E}">
        <p14:creationId xmlns:p14="http://schemas.microsoft.com/office/powerpoint/2010/main" val="10885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meindeNeuheum_Vorlage_06032017tradeGothic">
  <a:themeElements>
    <a:clrScheme name="Gemeinde Neuheim">
      <a:dk1>
        <a:srgbClr val="5F5E5E"/>
      </a:dk1>
      <a:lt1>
        <a:sysClr val="window" lastClr="FFFFFF"/>
      </a:lt1>
      <a:dk2>
        <a:srgbClr val="008270"/>
      </a:dk2>
      <a:lt2>
        <a:srgbClr val="FFFFFF"/>
      </a:lt2>
      <a:accent1>
        <a:srgbClr val="4DA89B"/>
      </a:accent1>
      <a:accent2>
        <a:srgbClr val="8F8F8E"/>
      </a:accent2>
      <a:accent3>
        <a:srgbClr val="F1E300"/>
      </a:accent3>
      <a:accent4>
        <a:srgbClr val="5E5E5E"/>
      </a:accent4>
      <a:accent5>
        <a:srgbClr val="F59C00"/>
      </a:accent5>
      <a:accent6>
        <a:srgbClr val="463173"/>
      </a:accent6>
      <a:hlink>
        <a:srgbClr val="008270"/>
      </a:hlink>
      <a:folHlink>
        <a:srgbClr val="8F8F8E"/>
      </a:folHlink>
    </a:clrScheme>
    <a:fontScheme name="Fonts Schulen NH">
      <a:majorFont>
        <a:latin typeface="Trade Gothic LT St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2" id="{FE63B7F2-0031-4900-B353-6C277D414A7C}" vid="{EE177FCA-54ED-4318-BF83-4E87E8C6A85D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NEUHEIM_Vorlage_Schrift Calibri</Template>
  <TotalTime>0</TotalTime>
  <Words>724</Words>
  <Application>Microsoft Office PowerPoint</Application>
  <PresentationFormat>Breitbild</PresentationFormat>
  <Paragraphs>141</Paragraphs>
  <Slides>14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  <vt:variant>
        <vt:lpstr>Zielgruppenorientierte Präsentationen</vt:lpstr>
      </vt:variant>
      <vt:variant>
        <vt:i4>4</vt:i4>
      </vt:variant>
    </vt:vector>
  </HeadingPairs>
  <TitlesOfParts>
    <vt:vector size="27" baseType="lpstr">
      <vt:lpstr>Arial</vt:lpstr>
      <vt:lpstr>Calibri</vt:lpstr>
      <vt:lpstr>Roboto</vt:lpstr>
      <vt:lpstr>Symbol</vt:lpstr>
      <vt:lpstr>Times New Roman</vt:lpstr>
      <vt:lpstr>Trade Gothic LT Std</vt:lpstr>
      <vt:lpstr>Tw Cen MT</vt:lpstr>
      <vt:lpstr>Wingdings</vt:lpstr>
      <vt:lpstr>GemeindeNeuheum_Vorlage_06032017tradeGothic</vt:lpstr>
      <vt:lpstr>Zentrumsplanung neuheim</vt:lpstr>
      <vt:lpstr>Ablauf Informationsveranstaltung</vt:lpstr>
      <vt:lpstr>Heutige Situation</vt:lpstr>
      <vt:lpstr>Viele Ansprüche / Bedürfnisse im Zentrum</vt:lpstr>
      <vt:lpstr>Anfallende Themen im Zentrum</vt:lpstr>
      <vt:lpstr>Wieso ein koordiniertes Verfahren?</vt:lpstr>
      <vt:lpstr>Was ist ein Studienauftrag?</vt:lpstr>
      <vt:lpstr>Studienauftrag Neuheim - Perimeter</vt:lpstr>
      <vt:lpstr>Vorteile Studienauftrag</vt:lpstr>
      <vt:lpstr>Möglicher Ablauf Studienauftrag</vt:lpstr>
      <vt:lpstr>Ausblick nach Studienauftrag</vt:lpstr>
      <vt:lpstr>Antrag des Gemeinderates</vt:lpstr>
      <vt:lpstr>Kreditantrag</vt:lpstr>
      <vt:lpstr>Antrag des Gemeinderates</vt:lpstr>
      <vt:lpstr>Arbeitnehmer</vt:lpstr>
      <vt:lpstr>Steuererträge</vt:lpstr>
      <vt:lpstr>Eintieg Titelseite</vt:lpstr>
      <vt:lpstr>alle</vt:lpstr>
    </vt:vector>
  </TitlesOfParts>
  <Company>Stadtverwaltung Zug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Titel, grossbuchstaben, 36 Pt.</dc:title>
  <dc:creator>Ammann Deny</dc:creator>
  <cp:lastModifiedBy>Noack Annett</cp:lastModifiedBy>
  <cp:revision>12</cp:revision>
  <cp:lastPrinted>2015-04-16T10:12:23Z</cp:lastPrinted>
  <dcterms:created xsi:type="dcterms:W3CDTF">2022-10-27T09:18:27Z</dcterms:created>
  <dcterms:modified xsi:type="dcterms:W3CDTF">2022-11-16T10:13:16Z</dcterms:modified>
</cp:coreProperties>
</file>